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4"/>
  </p:handoutMasterIdLst>
  <p:sldIdLst>
    <p:sldId id="256" r:id="rId3"/>
    <p:sldId id="279" r:id="rId5"/>
    <p:sldId id="274" r:id="rId6"/>
    <p:sldId id="277" r:id="rId7"/>
    <p:sldId id="276" r:id="rId8"/>
    <p:sldId id="278" r:id="rId9"/>
    <p:sldId id="307" r:id="rId10"/>
    <p:sldId id="272" r:id="rId11"/>
    <p:sldId id="284" r:id="rId12"/>
    <p:sldId id="285" r:id="rId13"/>
    <p:sldId id="283" r:id="rId14"/>
    <p:sldId id="275" r:id="rId15"/>
    <p:sldId id="271" r:id="rId16"/>
    <p:sldId id="308" r:id="rId17"/>
    <p:sldId id="257" r:id="rId18"/>
    <p:sldId id="259" r:id="rId19"/>
    <p:sldId id="306" r:id="rId20"/>
    <p:sldId id="260" r:id="rId21"/>
    <p:sldId id="261" r:id="rId22"/>
    <p:sldId id="258" r:id="rId23"/>
    <p:sldId id="269" r:id="rId24"/>
    <p:sldId id="268" r:id="rId25"/>
    <p:sldId id="263" r:id="rId26"/>
    <p:sldId id="270" r:id="rId27"/>
    <p:sldId id="305" r:id="rId28"/>
    <p:sldId id="264" r:id="rId29"/>
    <p:sldId id="282" r:id="rId30"/>
    <p:sldId id="266" r:id="rId31"/>
    <p:sldId id="280" r:id="rId32"/>
    <p:sldId id="281" r:id="rId33"/>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2020"/>
    <a:srgbClr val="B2B2B2"/>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 d="2"/>
          <a:sy n="1" d="2"/>
        </p:scale>
        <p:origin x="0" y="0"/>
      </p:cViewPr>
      <p:guideLst>
        <p:guide orient="horz" pos="2160"/>
        <p:guide pos="3835"/>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handoutMaster" Target="handoutMasters/handoutMaster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GIF>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702841B-D332-2E46-A8AB-C6E260B9554E}"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702841B-D332-2E46-A8AB-C6E260B9554E}"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702841B-D332-2E46-A8AB-C6E260B9554E}"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GPT introduces a two-step approach for training the model. </a:t>
            </a:r>
            <a:endParaRPr lang="en-US"/>
          </a:p>
          <a:p>
            <a:r>
              <a:rPr lang="en-US"/>
              <a:t>It first undergoes unsupervised pre-training on a large corpus of text using a language modeling objective. </a:t>
            </a:r>
            <a:endParaRPr lang="en-US"/>
          </a:p>
          <a:p>
            <a:r>
              <a:rPr lang="en-US"/>
              <a:t>Then, the model is fine-tuned on specific supervised tasks with smaller labeled datasets. </a:t>
            </a:r>
            <a:endParaRPr lang="en-US"/>
          </a:p>
          <a:p>
            <a:r>
              <a:rPr lang="en-US"/>
              <a:t>This enables GPT to leverage the knowledge it has learned during pre-training and adapt to various NLP tasks with fewer labeled examples.</a:t>
            </a: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pPr marL="0" lvl="1"/>
            <a:r>
              <a:rPr lang="en-US">
                <a:solidFill>
                  <a:srgbClr val="202122"/>
                </a:solidFill>
                <a:latin typeface="Arial" panose="020B0604020202020204"/>
                <a:cs typeface="Arial" panose="020B0604020202020204"/>
                <a:sym typeface="+mn-ea"/>
              </a:rPr>
              <a:t>in-context adaptation (few-shot transfer</a:t>
            </a:r>
            <a:r>
              <a:rPr lang="en-US">
                <a:cs typeface="Calibri"/>
                <a:sym typeface="+mn-ea"/>
              </a:rPr>
              <a:t>/meta-learning): </a:t>
            </a:r>
            <a:r>
              <a:rPr lang="en-US">
                <a:ea typeface="+mn-lt"/>
                <a:cs typeface="+mn-lt"/>
                <a:sym typeface="+mn-ea"/>
              </a:rPr>
              <a:t>model can perform a task with instruction and few to no training example.Fine tuning without weight updates</a:t>
            </a:r>
            <a:endParaRPr lang="en-US">
              <a:ea typeface="+mn-lt"/>
              <a:cs typeface="+mn-lt"/>
            </a:endParaRPr>
          </a:p>
          <a:p>
            <a:endParaRPr lang="en-US"/>
          </a:p>
          <a:p>
            <a:endParaRPr lang="en-US"/>
          </a:p>
          <a:p>
            <a:r>
              <a:rPr lang="en-US"/>
              <a:t>Multi-task Learning: Train a single model on multiple related tasks simultaneously, sharing some or all of the layers between the tasks. This allows the model to learn a shared representation that can generalize better to new tasks.</a:t>
            </a:r>
            <a:endParaRPr lang="en-US"/>
          </a:p>
          <a:p>
            <a:endParaRPr lang="en-US"/>
          </a:p>
          <a:p>
            <a:r>
              <a:rPr lang="en-US"/>
              <a:t>Domain Adaptation: Adjust the pre-trained model to work with a new domain, such as adapting a model trained on one language to work with another language, or adjusting a model trained on synthetic data to work with real-world data.</a:t>
            </a:r>
            <a:endParaRPr lang="en-US"/>
          </a:p>
          <a:p>
            <a:endParaRPr lang="en-US"/>
          </a:p>
          <a:p>
            <a:r>
              <a:rPr lang="en-US"/>
              <a:t>Knowledge Distillation: Train a smaller or more efficient model (student) to mimic the behavior of a larger or more complex model (teacher) by using the teacher's outputs as "soft targets" for the student model during training.</a:t>
            </a:r>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pPr marL="285750" indent="-285750">
              <a:buFont typeface="Arial" panose="020B0604020202020204" pitchFamily="34" charset="0"/>
              <a:buChar char="•"/>
            </a:pPr>
            <a:r>
              <a:rPr lang="en-US">
                <a:ea typeface="+mn-lt"/>
                <a:cs typeface="+mn-lt"/>
                <a:sym typeface="+mn-ea"/>
              </a:rPr>
              <a:t>1 token embedding matrix and 1positional encoding matrix</a:t>
            </a:r>
            <a:endParaRPr lang="en-US">
              <a:ea typeface="+mn-lt"/>
              <a:cs typeface="+mn-lt"/>
            </a:endParaRPr>
          </a:p>
          <a:p>
            <a:pPr marL="285750" indent="-285750">
              <a:buFont typeface="Arial" panose="020B0604020202020204" pitchFamily="34" charset="0"/>
              <a:buChar char="•"/>
            </a:pPr>
            <a:r>
              <a:rPr lang="en-US">
                <a:sym typeface="+mn-ea"/>
              </a:rPr>
              <a:t>each block has different set of 4 weight matrix:</a:t>
            </a:r>
            <a:endParaRPr lang="en-US">
              <a:cs typeface="Calibri"/>
            </a:endParaRPr>
          </a:p>
          <a:p>
            <a:pPr marL="742950" lvl="1" indent="-285750">
              <a:buFont typeface="Arial" panose="020B0604020202020204" pitchFamily="34" charset="0"/>
              <a:buChar char="•"/>
            </a:pPr>
            <a:r>
              <a:rPr lang="en-US">
                <a:cs typeface="Calibri"/>
                <a:sym typeface="+mn-ea"/>
              </a:rPr>
              <a:t>1 Masked multi-head Self-attention layer (d_model=768)</a:t>
            </a:r>
            <a:endParaRPr lang="en-US">
              <a:cs typeface="Calibri"/>
            </a:endParaRPr>
          </a:p>
          <a:p>
            <a:pPr marL="1200150" indent="-285750">
              <a:buFont typeface="Arial" panose="020B0604020202020204" pitchFamily="34" charset="0"/>
              <a:buChar char="•"/>
            </a:pPr>
            <a:r>
              <a:rPr lang="en-US" b="1">
                <a:cs typeface="Calibri"/>
                <a:sym typeface="+mn-ea"/>
              </a:rPr>
              <a:t>Attention matrix</a:t>
            </a:r>
            <a:r>
              <a:rPr lang="en-US">
                <a:cs typeface="Calibri"/>
                <a:sym typeface="+mn-ea"/>
              </a:rPr>
              <a:t>: </a:t>
            </a:r>
            <a:r>
              <a:rPr lang="en-US" err="1">
                <a:ea typeface="+mn-lt"/>
                <a:cs typeface="+mn-lt"/>
                <a:sym typeface="+mn-ea"/>
              </a:rPr>
              <a:t>concat</a:t>
            </a:r>
            <a:r>
              <a:rPr lang="en-US">
                <a:ea typeface="+mn-lt"/>
                <a:cs typeface="+mn-lt"/>
                <a:sym typeface="+mn-ea"/>
              </a:rPr>
              <a:t> of query, key, value vectors, then </a:t>
            </a:r>
            <a:r>
              <a:rPr lang="en-US" b="1">
                <a:sym typeface="+mn-ea"/>
              </a:rPr>
              <a:t>Split into 12 attention heads</a:t>
            </a:r>
            <a:endParaRPr lang="en-US" b="1">
              <a:cs typeface="Calibri"/>
            </a:endParaRPr>
          </a:p>
          <a:p>
            <a:pPr marL="1200150" lvl="2" indent="-285750">
              <a:buFont typeface="Arial" panose="020B0604020202020204" pitchFamily="34" charset="0"/>
              <a:buChar char="•"/>
            </a:pPr>
            <a:r>
              <a:rPr lang="en-US" b="1">
                <a:cs typeface="Calibri"/>
                <a:sym typeface="+mn-ea"/>
              </a:rPr>
              <a:t>Projection matrix</a:t>
            </a:r>
            <a:r>
              <a:rPr lang="en-US">
                <a:cs typeface="Calibri"/>
                <a:sym typeface="+mn-ea"/>
              </a:rPr>
              <a:t>: turn </a:t>
            </a:r>
            <a:r>
              <a:rPr lang="en-US" err="1">
                <a:ea typeface="+mn-lt"/>
                <a:cs typeface="+mn-lt"/>
                <a:sym typeface="+mn-ea"/>
              </a:rPr>
              <a:t>concated</a:t>
            </a:r>
            <a:r>
              <a:rPr lang="en-US">
                <a:ea typeface="+mn-lt"/>
                <a:cs typeface="+mn-lt"/>
                <a:sym typeface="+mn-ea"/>
              </a:rPr>
              <a:t> self-attention output into a low-dimensional vector for FC layer</a:t>
            </a:r>
            <a:endParaRPr lang="en-US">
              <a:cs typeface="Calibri"/>
            </a:endParaRPr>
          </a:p>
          <a:p>
            <a:pPr marL="742950" lvl="1" indent="-285750">
              <a:buFont typeface="Arial" panose="020B0604020202020204" pitchFamily="34" charset="0"/>
              <a:buChar char="•"/>
            </a:pPr>
            <a:r>
              <a:rPr lang="en-US">
                <a:cs typeface="Calibri"/>
                <a:sym typeface="+mn-ea"/>
              </a:rPr>
              <a:t>2-layer MLP</a:t>
            </a:r>
            <a:endParaRPr lang="en-US"/>
          </a:p>
          <a:p>
            <a:pPr marL="1200150" lvl="2" indent="-285750">
              <a:buFont typeface="Arial" panose="020B0604020202020204" pitchFamily="34" charset="0"/>
              <a:buChar char="•"/>
            </a:pPr>
            <a:r>
              <a:rPr lang="en-US">
                <a:cs typeface="Calibri"/>
                <a:sym typeface="+mn-ea"/>
              </a:rPr>
              <a:t>FC layer 1 </a:t>
            </a:r>
            <a:r>
              <a:rPr lang="en-US">
                <a:ea typeface="+mn-lt"/>
                <a:cs typeface="+mn-lt"/>
                <a:sym typeface="+mn-ea"/>
              </a:rPr>
              <a:t>(768*4 = 3072</a:t>
            </a:r>
            <a:r>
              <a:rPr lang="en-US">
                <a:cs typeface="Calibri"/>
                <a:sym typeface="+mn-ea"/>
              </a:rPr>
              <a:t>): weight matrix1</a:t>
            </a:r>
            <a:endParaRPr lang="en-US">
              <a:cs typeface="Calibri"/>
            </a:endParaRPr>
          </a:p>
          <a:p>
            <a:pPr marL="1200150" lvl="2" indent="-285750">
              <a:buFont typeface="Arial" panose="020B0604020202020204" pitchFamily="34" charset="0"/>
              <a:buChar char="•"/>
            </a:pPr>
            <a:r>
              <a:rPr lang="en-US">
                <a:cs typeface="Calibri"/>
                <a:sym typeface="+mn-ea"/>
              </a:rPr>
              <a:t>FC layer 2 (768): weight matrix2</a:t>
            </a:r>
            <a:endParaRPr lang="en-US">
              <a:cs typeface="Calibri"/>
            </a:endParaRPr>
          </a:p>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Autoregression: Autoregression is a statistical modeling technique that predicts future values based on past values in a time series or sequence. It can be applied to various types of data, not just language. Autoregressive models can be used in language modeling, but they are not limited to this application.</a:t>
            </a:r>
            <a:endParaRPr lang="en-US"/>
          </a:p>
          <a:p>
            <a:endParaRPr lang="en-US"/>
          </a:p>
          <a:p>
            <a:r>
              <a:rPr lang="en-US"/>
              <a:t>Language modeling: Language modeling is a specific NLP task that involves predicting the probability distribution of the next word (or token) in a sequence, given the preceding words (or context). Language models can be autoregressive, meaning they predict the next word based on the words that have come before, but they can also employ other techniques, such as bidirectional context or masked language modeling.</a:t>
            </a:r>
            <a:endParaRPr lang="en-US"/>
          </a:p>
        </p:txBody>
      </p:sp>
      <p:sp>
        <p:nvSpPr>
          <p:cNvPr id="4" name="Slide Number Placeholder 3"/>
          <p:cNvSpPr>
            <a:spLocks noGrp="1"/>
          </p:cNvSpPr>
          <p:nvPr>
            <p:ph type="sldNum" sz="quarter" idx="5"/>
          </p:nvPr>
        </p:nvSpPr>
        <p:spPr/>
        <p:txBody>
          <a:bodyPr/>
          <a:lstStyle/>
          <a:p>
            <a:fld id="{E702841B-D332-2E46-A8AB-C6E260B9554E}"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pPr marL="285750" lvl="0" indent="-285750">
              <a:buFont typeface="Arial" panose="020B0604020202020204" pitchFamily="34" charset="0"/>
              <a:buChar char="•"/>
            </a:pPr>
            <a:r>
              <a:rPr lang="en-US">
                <a:sym typeface="+mn-ea"/>
              </a:rPr>
              <a:t>GPT-2 consists of multiple stacked Transformer blocks. </a:t>
            </a:r>
            <a:endParaRPr lang="en-US">
              <a:sym typeface="+mn-ea"/>
            </a:endParaRPr>
          </a:p>
          <a:p>
            <a:pPr marL="742950" lvl="1" indent="-285750">
              <a:buFont typeface="Arial" panose="020B0604020202020204" pitchFamily="34" charset="0"/>
              <a:buChar char="•"/>
            </a:pPr>
            <a:r>
              <a:rPr lang="en-US">
                <a:sym typeface="+mn-ea"/>
              </a:rPr>
              <a:t>The number of layers varies depending on the size of the model </a:t>
            </a:r>
            <a:endParaRPr lang="en-US">
              <a:sym typeface="+mn-ea"/>
            </a:endParaRPr>
          </a:p>
          <a:p>
            <a:pPr marL="742950" lvl="1" indent="-285750">
              <a:buFont typeface="Arial" panose="020B0604020202020204" pitchFamily="34" charset="0"/>
              <a:buChar char="•"/>
            </a:pPr>
            <a:r>
              <a:rPr lang="en-US">
                <a:sym typeface="+mn-ea"/>
              </a:rPr>
              <a:t>GPT-2-small: 12 layers, 768 hidden units, 12 attention heads, and 117M parameters.</a:t>
            </a:r>
            <a:endParaRPr lang="en-US">
              <a:sym typeface="+mn-ea"/>
            </a:endParaRPr>
          </a:p>
          <a:p>
            <a:pPr marL="742950" lvl="1" indent="-285750">
              <a:buFont typeface="Arial" panose="020B0604020202020204" pitchFamily="34" charset="0"/>
              <a:buChar char="•"/>
            </a:pPr>
            <a:r>
              <a:rPr lang="en-US">
                <a:sym typeface="+mn-ea"/>
              </a:rPr>
              <a:t>GPT-2-medium: 24 layers, 1024 hidden units, 16 attention heads, and 345 M parameters.</a:t>
            </a:r>
            <a:endParaRPr lang="en-US">
              <a:sym typeface="+mn-ea"/>
            </a:endParaRPr>
          </a:p>
          <a:p>
            <a:pPr marL="742950" lvl="1" indent="-285750">
              <a:buFont typeface="Arial" panose="020B0604020202020204" pitchFamily="34" charset="0"/>
              <a:buChar char="•"/>
            </a:pPr>
            <a:r>
              <a:rPr lang="en-US">
                <a:sym typeface="+mn-ea"/>
              </a:rPr>
              <a:t>GPT-2-large: 36 layers, 1280 hidden units, 20 attention heads, and 774 M parameters.</a:t>
            </a:r>
            <a:endParaRPr lang="en-US">
              <a:sym typeface="+mn-ea"/>
            </a:endParaRPr>
          </a:p>
          <a:p>
            <a:pPr marL="742950" lvl="1" indent="-285750">
              <a:buFont typeface="Arial" panose="020B0604020202020204" pitchFamily="34" charset="0"/>
              <a:buChar char="•"/>
            </a:pPr>
            <a:r>
              <a:rPr lang="en-US">
                <a:sym typeface="+mn-ea"/>
              </a:rPr>
              <a:t>GPT-2-XL: 48 layers, 1600 hidden units, 25 attention heads, and 1.5 B parameters.</a:t>
            </a:r>
            <a:endParaRPr lang="en-US">
              <a:sym typeface="+mn-ea"/>
            </a:endParaRPr>
          </a:p>
          <a:p>
            <a:pPr marL="285750" lvl="0" indent="-285750">
              <a:buFont typeface="Arial" panose="020B0604020202020204" pitchFamily="34" charset="0"/>
              <a:buChar char="•"/>
            </a:pPr>
            <a:r>
              <a:rPr lang="en-US">
                <a:sym typeface="+mn-ea"/>
              </a:rPr>
              <a:t>each decoder block has 2 sub-layers</a:t>
            </a:r>
            <a:endParaRPr lang="en-US"/>
          </a:p>
          <a:p>
            <a:pPr marL="742950" lvl="1" indent="-285750">
              <a:buFont typeface="Arial" panose="020B0604020202020204" pitchFamily="34" charset="0"/>
              <a:buChar char="•"/>
            </a:pPr>
            <a:r>
              <a:rPr lang="en-US">
                <a:sym typeface="+mn-ea"/>
              </a:rPr>
              <a:t>masked multi-head self-attention mechanism</a:t>
            </a:r>
            <a:endParaRPr lang="en-US"/>
          </a:p>
          <a:p>
            <a:pPr marL="742950" lvl="1" indent="-285750">
              <a:buFont typeface="Arial" panose="020B0604020202020204" pitchFamily="34" charset="0"/>
              <a:buChar char="•"/>
            </a:pPr>
            <a:r>
              <a:rPr lang="en-US">
                <a:sym typeface="+mn-ea"/>
              </a:rPr>
              <a:t>position-wise FC FeedForward network</a:t>
            </a:r>
            <a:endParaRPr lang="en-US"/>
          </a:p>
          <a:p>
            <a:pPr marL="285750" lvl="0" indent="-285750">
              <a:buFont typeface="Arial" panose="020B0604020202020204" pitchFamily="34" charset="0"/>
              <a:buChar char="•"/>
            </a:pPr>
            <a:r>
              <a:rPr lang="en-US">
                <a:sym typeface="+mn-ea"/>
              </a:rPr>
              <a:t>positional encoding</a:t>
            </a:r>
            <a:endParaRPr lang="en-US"/>
          </a:p>
          <a:p>
            <a:pPr marL="285750" lvl="0" indent="-285750">
              <a:buFont typeface="Arial" panose="020B0604020202020204" pitchFamily="34" charset="0"/>
              <a:buChar char="•"/>
            </a:pPr>
            <a:r>
              <a:rPr lang="en-US">
                <a:sym typeface="+mn-ea"/>
              </a:rPr>
              <a:t>residual connection and layer normalization</a:t>
            </a:r>
            <a:endParaRPr lang="en-US"/>
          </a:p>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702841B-D332-2E46-A8AB-C6E260B9554E}"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702841B-D332-2E46-A8AB-C6E260B9554E}"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defRPr>
            </a:lvl1pPr>
          </a:lstStyle>
          <a:p>
            <a:r>
              <a:rPr lang="zh-CN" altLang="en-US"/>
              <a:t>单击此处添加标题</a:t>
            </a:r>
            <a:endParaRPr lang="zh-CN" altLang="en-US"/>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solidFill>
                  <a:schemeClr val="tx1">
                    <a:lumMod val="75000"/>
                    <a:lumOff val="25000"/>
                  </a:schemeClr>
                </a:solidFill>
                <a:effectLst/>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单击此处添加副标题</a:t>
            </a: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4400" b="0">
                <a:effectLst/>
              </a:defRPr>
            </a:lvl1pPr>
          </a:lstStyle>
          <a:p>
            <a:r>
              <a:rPr lang="zh-CN" altLang="en-US"/>
              <a:t>单击此处编辑母版标题样式</a:t>
            </a:r>
            <a:endParaRPr lang="zh-CN" altLang="en-US"/>
          </a:p>
        </p:txBody>
      </p:sp>
      <p:sp>
        <p:nvSpPr>
          <p:cNvPr id="3" name="内容占位符 2"/>
          <p:cNvSpPr>
            <a:spLocks noGrp="1"/>
          </p:cNvSpPr>
          <p:nvPr>
            <p:ph idx="1"/>
          </p:nvPr>
        </p:nvSpPr>
        <p:spPr>
          <a:xfrm>
            <a:off x="647700" y="1825625"/>
            <a:ext cx="10515600" cy="4351338"/>
          </a:xfrm>
        </p:spPr>
        <p:txBody>
          <a:bodyPr>
            <a:normAutofit/>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solidFill>
                  <a:schemeClr val="tx1">
                    <a:lumMod val="75000"/>
                    <a:lumOff val="25000"/>
                  </a:schemeClr>
                </a:solidFill>
              </a:defRPr>
            </a:lvl4pPr>
            <a:lvl5pPr>
              <a:defRPr sz="1800">
                <a:solidFill>
                  <a:schemeClr val="tx1">
                    <a:lumMod val="75000"/>
                    <a:lumOff val="25000"/>
                  </a:schemeClr>
                </a:solidFill>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49" y="469127"/>
            <a:ext cx="10307927" cy="4093347"/>
          </a:xfrm>
        </p:spPr>
        <p:txBody>
          <a:bodyPr anchor="b">
            <a:normAutofit/>
          </a:bodyPr>
          <a:lstStyle>
            <a:lvl1pPr>
              <a:defRPr sz="6000">
                <a:effectLst/>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610028"/>
            <a:ext cx="10307926" cy="647555"/>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4400" b="0" i="0">
                <a:effectLst/>
              </a:defRPr>
            </a:lvl1pPr>
          </a:lstStyle>
          <a:p>
            <a:r>
              <a:rPr lang="zh-CN" altLang="en-US"/>
              <a:t>单击此处编辑母版标题样式</a:t>
            </a:r>
            <a:endParaRPr lang="zh-CN" altLang="en-US"/>
          </a:p>
        </p:txBody>
      </p:sp>
      <p:sp>
        <p:nvSpPr>
          <p:cNvPr id="3" name="内容占位符 2"/>
          <p:cNvSpPr>
            <a:spLocks noGrp="1"/>
          </p:cNvSpPr>
          <p:nvPr>
            <p:ph sz="half" idx="1"/>
          </p:nvPr>
        </p:nvSpPr>
        <p:spPr>
          <a:xfrm>
            <a:off x="647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5981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4961"/>
            <a:ext cx="5157787"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615609"/>
            <a:ext cx="5157787" cy="357405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744961"/>
            <a:ext cx="5183188"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615609"/>
            <a:ext cx="5183188" cy="357405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400" b="0">
                <a:effectLst/>
              </a:defRPr>
            </a:lvl1p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3200" b="0">
                <a:effectLst/>
              </a:defRPr>
            </a:lvl1pPr>
          </a:lstStyle>
          <a:p>
            <a:r>
              <a:rPr lang="zh-CN" altLang="en-US"/>
              <a:t>单击此处编辑标题</a:t>
            </a:r>
            <a:endParaRPr lang="zh-CN" altLang="en-US"/>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4400"/>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1.GIF"/></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24.png"/></Relationships>
</file>

<file path=ppt/slides/_rels/slide19.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image" Target="../media/image26.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arxiv.org/pdf/2303.08774.pdf" TargetMode="External"/><Relationship Id="rId2" Type="http://schemas.openxmlformats.org/officeDocument/2006/relationships/hyperlink" Target="https://arxiv.org/pdf/2203.02155.pdf" TargetMode="External"/><Relationship Id="rId1" Type="http://schemas.openxmlformats.org/officeDocument/2006/relationships/hyperlink" Target="https://arxiv.org/pdf/2005.14165.pdf" TargetMode="Externa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image" Target="../media/image32.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image" Target="../media/image35.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38.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0.png"/><Relationship Id="rId1" Type="http://schemas.openxmlformats.org/officeDocument/2006/relationships/image" Target="../media/image39.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2.png"/><Relationship Id="rId1" Type="http://schemas.openxmlformats.org/officeDocument/2006/relationships/image" Target="../media/image41.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43.png"/></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image" Target="../media/image44.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7.jpe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8.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9.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2.xml"/><Relationship Id="rId7" Type="http://schemas.openxmlformats.org/officeDocument/2006/relationships/image" Target="../media/image10.png"/><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GIF"/><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GI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a:effectLst/>
              </a:rPr>
              <a:t>GPT </a:t>
            </a:r>
            <a:endParaRPr lang="en-US" altLang="zh-CN">
              <a:effectLst/>
            </a:endParaRPr>
          </a:p>
        </p:txBody>
      </p:sp>
      <p:sp>
        <p:nvSpPr>
          <p:cNvPr id="5" name="副标题 4"/>
          <p:cNvSpPr>
            <a:spLocks noGrp="1"/>
          </p:cNvSpPr>
          <p:nvPr>
            <p:ph type="subTitle" idx="1"/>
          </p:nvPr>
        </p:nvSpPr>
        <p:spPr/>
        <p:txBody>
          <a:bodyPr vert="horz" lIns="91440" tIns="45720" rIns="91440" bIns="45720" rtlCol="0" anchor="t">
            <a:normAutofit/>
          </a:bodyPr>
          <a:lstStyle/>
          <a:p>
            <a:r>
              <a:rPr lang="en-US">
                <a:cs typeface="+mn-ea"/>
              </a:rPr>
              <a:t>Generative pretrained undirectional </a:t>
            </a:r>
            <a:r>
              <a:rPr lang="en-US" altLang="zh-CN">
                <a:latin typeface="宋体"/>
                <a:ea typeface="宋体"/>
              </a:rPr>
              <a:t>Decoder-only Transformer</a:t>
            </a:r>
            <a:endParaRPr lang="en-US" altLang="zh-CN">
              <a:latin typeface="宋体" pitchFamily="2" charset="-122"/>
              <a:ea typeface="宋体" pitchFamily="2" charset="-122"/>
            </a:endParaRPr>
          </a:p>
          <a:p>
            <a:r>
              <a:rPr lang="en-US" altLang="zh-CN" err="1">
                <a:latin typeface="宋体"/>
                <a:ea typeface="宋体"/>
              </a:rPr>
              <a:t>OpenAI</a:t>
            </a:r>
            <a:endParaRPr lang="en-US" altLang="zh-CN" err="1">
              <a:latin typeface="宋体"/>
              <a:ea typeface="宋体"/>
            </a:endParaRPr>
          </a:p>
          <a:p>
            <a:endParaRPr lang="en-US" altLang="zh-CN">
              <a:latin typeface="宋体"/>
              <a:ea typeface="宋体"/>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cs typeface="Calibri"/>
              </a:rPr>
              <a:t>Transfer learning</a:t>
            </a:r>
            <a:endParaRPr lang="en-US"/>
          </a:p>
        </p:txBody>
      </p:sp>
      <p:sp>
        <p:nvSpPr>
          <p:cNvPr id="3" name="Content Placeholder 2"/>
          <p:cNvSpPr>
            <a:spLocks noGrp="1"/>
          </p:cNvSpPr>
          <p:nvPr>
            <p:ph idx="1"/>
          </p:nvPr>
        </p:nvSpPr>
        <p:spPr/>
        <p:txBody>
          <a:bodyPr vert="horz" lIns="91440" tIns="45720" rIns="91440" bIns="45720" rtlCol="0" anchor="t">
            <a:normAutofit fontScale="90000"/>
          </a:bodyPr>
          <a:lstStyle/>
          <a:p>
            <a:r>
              <a:rPr lang="en-US" b="1">
                <a:solidFill>
                  <a:srgbClr val="202122"/>
                </a:solidFill>
                <a:latin typeface="Arial" panose="020B0604020202020204"/>
                <a:cs typeface="Arial" panose="020B0604020202020204"/>
              </a:rPr>
              <a:t>Transfer learning</a:t>
            </a:r>
            <a:r>
              <a:rPr lang="en-US">
                <a:solidFill>
                  <a:srgbClr val="202122"/>
                </a:solidFill>
                <a:latin typeface="Arial" panose="020B0604020202020204"/>
                <a:cs typeface="Arial" panose="020B0604020202020204"/>
              </a:rPr>
              <a:t>: store knowledge gained while solving one problem and apply it to a different but related problem. userful f when data of task is limited.</a:t>
            </a:r>
            <a:endParaRPr lang="en-US">
              <a:solidFill>
                <a:srgbClr val="202122"/>
              </a:solidFill>
              <a:latin typeface="Arial" panose="020B0604020202020204"/>
              <a:cs typeface="Arial" panose="020B0604020202020204"/>
            </a:endParaRPr>
          </a:p>
          <a:p>
            <a:r>
              <a:rPr lang="en-US" b="1">
                <a:solidFill>
                  <a:srgbClr val="202122"/>
                </a:solidFill>
                <a:latin typeface="Arial Bold" panose="020B0604020202020204" charset="0"/>
                <a:cs typeface="Arial Bold" panose="020B0604020202020204" charset="0"/>
              </a:rPr>
              <a:t>methods</a:t>
            </a:r>
            <a:endParaRPr lang="en-US" b="1">
              <a:solidFill>
                <a:srgbClr val="202122"/>
              </a:solidFill>
              <a:latin typeface="Arial Bold" panose="020B0604020202020204" charset="0"/>
              <a:cs typeface="Arial Bold" panose="020B0604020202020204" charset="0"/>
            </a:endParaRPr>
          </a:p>
          <a:p>
            <a:pPr lvl="1"/>
            <a:r>
              <a:rPr lang="en-US" sz="2400">
                <a:solidFill>
                  <a:srgbClr val="202122"/>
                </a:solidFill>
                <a:latin typeface="Arial" panose="020B0604020202020204"/>
                <a:cs typeface="Arial" panose="020B0604020202020204"/>
              </a:rPr>
              <a:t>pre-training -&gt; fine-tuning</a:t>
            </a:r>
            <a:endParaRPr lang="en-US" sz="2400">
              <a:solidFill>
                <a:srgbClr val="202122"/>
              </a:solidFill>
              <a:latin typeface="Arial" panose="020B0604020202020204"/>
              <a:cs typeface="Arial" panose="020B0604020202020204"/>
            </a:endParaRPr>
          </a:p>
          <a:p>
            <a:pPr lvl="1"/>
            <a:r>
              <a:rPr lang="en-US" sz="2400">
                <a:solidFill>
                  <a:srgbClr val="202122"/>
                </a:solidFill>
                <a:latin typeface="Arial" panose="020B0604020202020204"/>
                <a:cs typeface="Arial" panose="020B0604020202020204"/>
              </a:rPr>
              <a:t>in-context adaptation</a:t>
            </a:r>
            <a:endParaRPr lang="en-US">
              <a:ea typeface="+mn-lt"/>
              <a:cs typeface="+mn-lt"/>
            </a:endParaRPr>
          </a:p>
          <a:p>
            <a:pPr lvl="2"/>
            <a:r>
              <a:rPr lang="en-US">
                <a:cs typeface="Calibri"/>
              </a:rPr>
              <a:t>Zero-shot : no example</a:t>
            </a:r>
            <a:endParaRPr lang="en-US">
              <a:cs typeface="Calibri"/>
            </a:endParaRPr>
          </a:p>
          <a:p>
            <a:pPr lvl="2"/>
            <a:r>
              <a:rPr lang="en-US">
                <a:cs typeface="Calibri"/>
              </a:rPr>
              <a:t>One-shot: one example</a:t>
            </a:r>
            <a:endParaRPr lang="en-US"/>
          </a:p>
          <a:p>
            <a:pPr lvl="2"/>
            <a:r>
              <a:rPr lang="en-US">
                <a:cs typeface="Calibri"/>
              </a:rPr>
              <a:t>Few-shot: few examples</a:t>
            </a:r>
            <a:endParaRPr lang="en-US">
              <a:cs typeface="Calibri"/>
            </a:endParaRPr>
          </a:p>
          <a:p>
            <a:pPr lvl="1"/>
            <a:r>
              <a:rPr lang="en-US" sz="2000">
                <a:solidFill>
                  <a:srgbClr val="202122"/>
                </a:solidFill>
                <a:latin typeface="Arial" panose="020B0604020202020204"/>
                <a:cs typeface="Arial" panose="020B0604020202020204"/>
                <a:sym typeface="+mn-ea"/>
              </a:rPr>
              <a:t>multi-task learning</a:t>
            </a:r>
            <a:endParaRPr lang="en-US" sz="2000">
              <a:solidFill>
                <a:srgbClr val="202122"/>
              </a:solidFill>
              <a:latin typeface="Arial" panose="020B0604020202020204"/>
              <a:cs typeface="Arial" panose="020B0604020202020204"/>
            </a:endParaRPr>
          </a:p>
          <a:p>
            <a:pPr lvl="1"/>
            <a:r>
              <a:rPr lang="en-US" sz="2000">
                <a:solidFill>
                  <a:srgbClr val="202122"/>
                </a:solidFill>
                <a:latin typeface="Arial" panose="020B0604020202020204"/>
                <a:cs typeface="Arial" panose="020B0604020202020204"/>
                <a:sym typeface="+mn-ea"/>
              </a:rPr>
              <a:t>domain adaptation</a:t>
            </a:r>
            <a:endParaRPr lang="en-US" sz="2000">
              <a:solidFill>
                <a:srgbClr val="202122"/>
              </a:solidFill>
              <a:latin typeface="Arial" panose="020B0604020202020204"/>
              <a:cs typeface="Arial" panose="020B0604020202020204"/>
            </a:endParaRPr>
          </a:p>
          <a:p>
            <a:pPr lvl="1"/>
            <a:r>
              <a:rPr lang="en-US" sz="2000">
                <a:solidFill>
                  <a:srgbClr val="202122"/>
                </a:solidFill>
                <a:latin typeface="Arial" panose="020B0604020202020204"/>
                <a:cs typeface="Arial" panose="020B0604020202020204"/>
                <a:sym typeface="+mn-ea"/>
              </a:rPr>
              <a:t>knowledge distillation</a:t>
            </a:r>
            <a:endParaRPr lang="en-US">
              <a:cs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cs typeface="Calibri"/>
              </a:rPr>
              <a:t>Downstream task</a:t>
            </a:r>
            <a:endParaRPr lang="en-US"/>
          </a:p>
        </p:txBody>
      </p:sp>
      <p:sp>
        <p:nvSpPr>
          <p:cNvPr id="3" name="Content Placeholder 2"/>
          <p:cNvSpPr>
            <a:spLocks noGrp="1"/>
          </p:cNvSpPr>
          <p:nvPr>
            <p:ph idx="1"/>
          </p:nvPr>
        </p:nvSpPr>
        <p:spPr/>
        <p:txBody>
          <a:bodyPr vert="horz" lIns="91440" tIns="45720" rIns="91440" bIns="45720" rtlCol="0" anchor="t">
            <a:normAutofit/>
          </a:bodyPr>
          <a:lstStyle/>
          <a:p>
            <a:r>
              <a:rPr lang="en-US">
                <a:cs typeface="Calibri"/>
              </a:rPr>
              <a:t>Classification</a:t>
            </a:r>
            <a:endParaRPr lang="en-US">
              <a:cs typeface="Calibri"/>
            </a:endParaRPr>
          </a:p>
          <a:p>
            <a:r>
              <a:rPr lang="en-US">
                <a:cs typeface="Calibri"/>
              </a:rPr>
              <a:t>Sentiment analysis</a:t>
            </a:r>
            <a:endParaRPr lang="en-US">
              <a:cs typeface="Calibri"/>
            </a:endParaRPr>
          </a:p>
          <a:p>
            <a:r>
              <a:rPr lang="en-US">
                <a:cs typeface="Calibri"/>
              </a:rPr>
              <a:t>Question answering</a:t>
            </a:r>
            <a:endParaRPr lang="en-US">
              <a:cs typeface="Calibri"/>
            </a:endParaRPr>
          </a:p>
          <a:p>
            <a:r>
              <a:rPr lang="en-US">
                <a:cs typeface="Calibri"/>
              </a:rPr>
              <a:t>Summarization</a:t>
            </a:r>
            <a:endParaRPr lang="en-US">
              <a:cs typeface="Calibri"/>
            </a:endParaRPr>
          </a:p>
          <a:p>
            <a:r>
              <a:rPr lang="en-US">
                <a:cs typeface="Calibri"/>
              </a:rPr>
              <a:t>Write articles</a:t>
            </a:r>
            <a:endParaRPr lang="en-US">
              <a:cs typeface="Calibri"/>
            </a:endParaRPr>
          </a:p>
          <a:p>
            <a:r>
              <a:rPr lang="en-US">
                <a:cs typeface="Calibri"/>
              </a:rPr>
              <a:t>Code generation and debugging</a:t>
            </a:r>
            <a:endParaRPr lang="en-US">
              <a:cs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GPT2 has million (10</a:t>
            </a:r>
            <a:r>
              <a:rPr lang="en-US" baseline="30000"/>
              <a:t>6</a:t>
            </a:r>
            <a:r>
              <a:rPr lang="en-US"/>
              <a:t>) parameters</a:t>
            </a:r>
            <a:endParaRPr lang="en-US"/>
          </a:p>
        </p:txBody>
      </p:sp>
      <p:pic>
        <p:nvPicPr>
          <p:cNvPr id="4" name="Content Placeholder 3"/>
          <p:cNvPicPr>
            <a:picLocks noGrp="1" noChangeAspect="1"/>
          </p:cNvPicPr>
          <p:nvPr>
            <p:ph idx="1"/>
          </p:nvPr>
        </p:nvPicPr>
        <p:blipFill>
          <a:blip r:embed="rId1"/>
          <a:srcRect t="89177"/>
          <a:stretch>
            <a:fillRect/>
          </a:stretch>
        </p:blipFill>
        <p:spPr>
          <a:xfrm>
            <a:off x="1857375" y="6122670"/>
            <a:ext cx="8095615" cy="301625"/>
          </a:xfrm>
          <a:prstGeom prst="rect">
            <a:avLst/>
          </a:prstGeom>
        </p:spPr>
      </p:pic>
      <p:pic>
        <p:nvPicPr>
          <p:cNvPr id="5" name="Picture 4"/>
          <p:cNvPicPr>
            <a:picLocks noChangeAspect="1"/>
          </p:cNvPicPr>
          <p:nvPr/>
        </p:nvPicPr>
        <p:blipFill>
          <a:blip r:embed="rId2"/>
          <a:stretch>
            <a:fillRect/>
          </a:stretch>
        </p:blipFill>
        <p:spPr>
          <a:xfrm>
            <a:off x="1998325" y="2347534"/>
            <a:ext cx="8031480" cy="3783330"/>
          </a:xfrm>
          <a:prstGeom prst="rect">
            <a:avLst/>
          </a:prstGeom>
        </p:spPr>
      </p:pic>
      <p:sp>
        <p:nvSpPr>
          <p:cNvPr id="6" name="Text Box 5"/>
          <p:cNvSpPr txBox="1"/>
          <p:nvPr/>
        </p:nvSpPr>
        <p:spPr>
          <a:xfrm>
            <a:off x="847090" y="1772285"/>
            <a:ext cx="6472555" cy="368300"/>
          </a:xfrm>
          <a:prstGeom prst="rect">
            <a:avLst/>
          </a:prstGeom>
          <a:noFill/>
        </p:spPr>
        <p:txBody>
          <a:bodyPr wrap="square" lIns="91440" tIns="45720" rIns="91440" bIns="45720" rtlCol="0" anchor="t">
            <a:spAutoFit/>
          </a:bodyPr>
          <a:lstStyle/>
          <a:p>
            <a:r>
              <a:rPr lang="en-US"/>
              <a:t>4 different sizes: small, medium, large, extra large</a:t>
            </a:r>
            <a:endParaRPr lang="en-US"/>
          </a:p>
        </p:txBody>
      </p:sp>
      <p:pic>
        <p:nvPicPr>
          <p:cNvPr id="3" name="Picture 6"/>
          <p:cNvPicPr>
            <a:picLocks noChangeAspect="1"/>
          </p:cNvPicPr>
          <p:nvPr/>
        </p:nvPicPr>
        <p:blipFill>
          <a:blip r:embed="rId3"/>
          <a:stretch>
            <a:fillRect/>
          </a:stretch>
        </p:blipFill>
        <p:spPr>
          <a:xfrm>
            <a:off x="486207" y="2682849"/>
            <a:ext cx="2743200" cy="1060704"/>
          </a:xfrm>
          <a:prstGeom prst="rect">
            <a:avLst/>
          </a:prstGeom>
        </p:spPr>
      </p:pic>
      <p:sp>
        <p:nvSpPr>
          <p:cNvPr id="7" name="Speech Bubble: Rectangle with Corners Rounded 6"/>
          <p:cNvSpPr/>
          <p:nvPr/>
        </p:nvSpPr>
        <p:spPr>
          <a:xfrm flipH="1">
            <a:off x="415635" y="2454233"/>
            <a:ext cx="2879766" cy="1662545"/>
          </a:xfrm>
          <a:prstGeom prst="wedgeRoundRectCallou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learnable parameters</a:t>
            </a:r>
            <a:endParaRPr lang="en-US"/>
          </a:p>
        </p:txBody>
      </p:sp>
      <p:grpSp>
        <p:nvGrpSpPr>
          <p:cNvPr id="17" name="Group 16"/>
          <p:cNvGrpSpPr/>
          <p:nvPr/>
        </p:nvGrpSpPr>
        <p:grpSpPr>
          <a:xfrm>
            <a:off x="1275715" y="1912620"/>
            <a:ext cx="9144000" cy="4393565"/>
            <a:chOff x="935459" y="2791408"/>
            <a:chExt cx="7102565" cy="3708114"/>
          </a:xfrm>
        </p:grpSpPr>
        <p:pic>
          <p:nvPicPr>
            <p:cNvPr id="9" name="Picture 8"/>
            <p:cNvPicPr>
              <a:picLocks noChangeAspect="1"/>
            </p:cNvPicPr>
            <p:nvPr/>
          </p:nvPicPr>
          <p:blipFill>
            <a:blip r:embed="rId1"/>
            <a:stretch>
              <a:fillRect/>
            </a:stretch>
          </p:blipFill>
          <p:spPr>
            <a:xfrm>
              <a:off x="935459" y="2791408"/>
              <a:ext cx="7102565" cy="3708114"/>
            </a:xfrm>
            <a:prstGeom prst="rect">
              <a:avLst/>
            </a:prstGeom>
          </p:spPr>
        </p:pic>
        <p:pic>
          <p:nvPicPr>
            <p:cNvPr id="4" name="Content Placeholder 6" descr="Table&#10;&#10;Description automatically generated"/>
            <p:cNvPicPr>
              <a:picLocks noChangeAspect="1"/>
            </p:cNvPicPr>
            <p:nvPr/>
          </p:nvPicPr>
          <p:blipFill rotWithShape="1">
            <a:blip r:embed="rId2"/>
            <a:srcRect l="70476" t="22222" b="18699"/>
            <a:stretch>
              <a:fillRect/>
            </a:stretch>
          </p:blipFill>
          <p:spPr>
            <a:xfrm>
              <a:off x="1639127" y="5347528"/>
              <a:ext cx="1469124" cy="1149518"/>
            </a:xfrm>
            <a:prstGeom prst="rect">
              <a:avLst/>
            </a:prstGeom>
          </p:spPr>
        </p:pic>
        <p:pic>
          <p:nvPicPr>
            <p:cNvPr id="6" name="Picture 9" descr="Table&#10;&#10;Description automatically generated"/>
            <p:cNvPicPr>
              <a:picLocks noChangeAspect="1"/>
            </p:cNvPicPr>
            <p:nvPr/>
          </p:nvPicPr>
          <p:blipFill>
            <a:blip r:embed="rId3"/>
            <a:stretch>
              <a:fillRect/>
            </a:stretch>
          </p:blipFill>
          <p:spPr>
            <a:xfrm>
              <a:off x="4393551" y="3004845"/>
              <a:ext cx="590162" cy="342901"/>
            </a:xfrm>
            <a:prstGeom prst="rect">
              <a:avLst/>
            </a:prstGeom>
          </p:spPr>
        </p:pic>
        <p:pic>
          <p:nvPicPr>
            <p:cNvPr id="10" name="Picture 10" descr="A picture containing calendar&#10;&#10;Description automatically generated"/>
            <p:cNvPicPr>
              <a:picLocks noChangeAspect="1"/>
            </p:cNvPicPr>
            <p:nvPr/>
          </p:nvPicPr>
          <p:blipFill>
            <a:blip r:embed="rId4"/>
            <a:stretch>
              <a:fillRect/>
            </a:stretch>
          </p:blipFill>
          <p:spPr>
            <a:xfrm>
              <a:off x="4534677" y="3355521"/>
              <a:ext cx="385666" cy="364672"/>
            </a:xfrm>
            <a:prstGeom prst="rect">
              <a:avLst/>
            </a:prstGeom>
          </p:spPr>
        </p:pic>
        <p:pic>
          <p:nvPicPr>
            <p:cNvPr id="14" name="Picture 14" descr="Table&#10;&#10;Description automatically generated"/>
            <p:cNvPicPr>
              <a:picLocks noChangeAspect="1"/>
            </p:cNvPicPr>
            <p:nvPr/>
          </p:nvPicPr>
          <p:blipFill>
            <a:blip r:embed="rId5"/>
            <a:stretch>
              <a:fillRect/>
            </a:stretch>
          </p:blipFill>
          <p:spPr>
            <a:xfrm>
              <a:off x="4281196" y="3730266"/>
              <a:ext cx="892629" cy="587122"/>
            </a:xfrm>
            <a:prstGeom prst="rect">
              <a:avLst/>
            </a:prstGeom>
          </p:spPr>
        </p:pic>
      </p:grpSp>
      <p:sp>
        <p:nvSpPr>
          <p:cNvPr id="3" name="TextBox 2"/>
          <p:cNvSpPr txBox="1"/>
          <p:nvPr/>
        </p:nvSpPr>
        <p:spPr>
          <a:xfrm>
            <a:off x="4553155" y="144353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t>small GPT2 (12-head)</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Why GPT donnot need a encoder?</a:t>
            </a:r>
            <a:endParaRPr lang="zh-CN" altLang="en-US"/>
          </a:p>
        </p:txBody>
      </p:sp>
      <p:sp>
        <p:nvSpPr>
          <p:cNvPr id="3" name="Content Placeholder 2"/>
          <p:cNvSpPr>
            <a:spLocks noGrp="1"/>
          </p:cNvSpPr>
          <p:nvPr>
            <p:ph idx="1"/>
          </p:nvPr>
        </p:nvSpPr>
        <p:spPr/>
        <p:txBody>
          <a:bodyPr>
            <a:normAutofit/>
          </a:bodyPr>
          <a:p>
            <a:r>
              <a:rPr lang="en-US" sz="2000"/>
              <a:t>GPT task is language modeling, and the modified decoder architecture is sufficient to predict the next word in a sequence based on the context provided by the previous words.</a:t>
            </a:r>
            <a:endParaRPr lang="en-US" sz="2000"/>
          </a:p>
          <a:p>
            <a:r>
              <a:rPr lang="en-US" sz="2000"/>
              <a:t>The original Transformer was designed to handle </a:t>
            </a:r>
            <a:r>
              <a:rPr lang="en-US" sz="2000">
                <a:sym typeface="+mn-ea"/>
              </a:rPr>
              <a:t>sequence-to-sequence tasks</a:t>
            </a:r>
            <a:r>
              <a:rPr lang="en-US" sz="2000"/>
              <a:t> just language modeling</a:t>
            </a:r>
            <a:endParaRPr lang="en-US" sz="2000"/>
          </a:p>
          <a:p>
            <a:pPr lvl="1"/>
            <a:r>
              <a:rPr lang="en-US" sz="1710"/>
              <a:t>In these tasks, the model needs to encode a given input sequence (e.g., a sentence in one language) and then decode it to generate an output sequence (e.g., a translated sentence in another language).</a:t>
            </a:r>
            <a:endParaRPr lang="en-US" sz="171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language modeling by autoregression</a:t>
            </a:r>
            <a:endParaRPr lang="en-US"/>
          </a:p>
        </p:txBody>
      </p:sp>
      <p:sp>
        <p:nvSpPr>
          <p:cNvPr id="4" name="TextBox 3"/>
          <p:cNvSpPr txBox="1"/>
          <p:nvPr/>
        </p:nvSpPr>
        <p:spPr>
          <a:xfrm>
            <a:off x="748130" y="1400877"/>
            <a:ext cx="6819900" cy="368300"/>
          </a:xfrm>
          <a:prstGeom prst="rect">
            <a:avLst/>
          </a:prstGeom>
          <a:noFill/>
        </p:spPr>
        <p:txBody>
          <a:bodyPr wrap="none" rtlCol="0">
            <a:spAutoFit/>
          </a:bodyPr>
          <a:lstStyle/>
          <a:p>
            <a:pPr algn="l"/>
            <a:r>
              <a:rPr lang="en-US"/>
              <a:t>predict the next word based on the words that have come before</a:t>
            </a:r>
            <a:endParaRPr lang="en-US"/>
          </a:p>
        </p:txBody>
      </p:sp>
      <p:pic>
        <p:nvPicPr>
          <p:cNvPr id="5" name="Picture 4" descr="gpt-2-autoregression-2"/>
          <p:cNvPicPr>
            <a:picLocks noChangeAspect="1"/>
          </p:cNvPicPr>
          <p:nvPr/>
        </p:nvPicPr>
        <p:blipFill>
          <a:blip r:embed="rId1"/>
          <a:stretch>
            <a:fillRect/>
          </a:stretch>
        </p:blipFill>
        <p:spPr>
          <a:xfrm>
            <a:off x="748030" y="2625725"/>
            <a:ext cx="6292850" cy="2201545"/>
          </a:xfrm>
          <a:prstGeom prst="rect">
            <a:avLst/>
          </a:prstGeom>
        </p:spPr>
      </p:pic>
      <p:pic>
        <p:nvPicPr>
          <p:cNvPr id="6" name="Picture 5"/>
          <p:cNvPicPr>
            <a:picLocks noChangeAspect="1"/>
          </p:cNvPicPr>
          <p:nvPr/>
        </p:nvPicPr>
        <p:blipFill>
          <a:blip r:embed="rId2"/>
          <a:stretch>
            <a:fillRect/>
          </a:stretch>
        </p:blipFill>
        <p:spPr>
          <a:xfrm>
            <a:off x="7301865" y="2542540"/>
            <a:ext cx="4754880" cy="236728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architecture: Decoder Only Block</a:t>
            </a:r>
            <a:endParaRPr lang="en-US"/>
          </a:p>
        </p:txBody>
      </p:sp>
      <p:pic>
        <p:nvPicPr>
          <p:cNvPr id="3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47700" y="1748155"/>
            <a:ext cx="10033635" cy="45580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Why GPT donnot need a encoder?</a:t>
            </a:r>
            <a:endParaRPr lang="zh-CN" altLang="en-US"/>
          </a:p>
        </p:txBody>
      </p:sp>
      <p:sp>
        <p:nvSpPr>
          <p:cNvPr id="3" name="Content Placeholder 2"/>
          <p:cNvSpPr>
            <a:spLocks noGrp="1"/>
          </p:cNvSpPr>
          <p:nvPr>
            <p:ph idx="1"/>
          </p:nvPr>
        </p:nvSpPr>
        <p:spPr/>
        <p:txBody>
          <a:bodyPr>
            <a:normAutofit/>
          </a:bodyPr>
          <a:p>
            <a:r>
              <a:rPr lang="en-US" sz="2000"/>
              <a:t>GPT task is language modeling, and the modified decoder architecture is sufficient to predict the next word in a sequence based on the context provided by the previous words.</a:t>
            </a:r>
            <a:endParaRPr lang="en-US" sz="2000"/>
          </a:p>
          <a:p>
            <a:r>
              <a:rPr lang="en-US" sz="2000"/>
              <a:t>The original Transformer was designed to handle </a:t>
            </a:r>
            <a:r>
              <a:rPr lang="en-US" sz="2000">
                <a:sym typeface="+mn-ea"/>
              </a:rPr>
              <a:t>sequence-to-sequence tasks</a:t>
            </a:r>
            <a:r>
              <a:rPr lang="en-US" sz="2000"/>
              <a:t> just language modeling</a:t>
            </a:r>
            <a:endParaRPr lang="en-US" sz="2000"/>
          </a:p>
          <a:p>
            <a:pPr lvl="1"/>
            <a:r>
              <a:rPr lang="en-US" sz="1710"/>
              <a:t>In these tasks, the model needs to encode a given input sequence (e.g., a sentence in one language) and then decode it to generate an output sequence (e.g., a translated sentence in another language).</a:t>
            </a:r>
            <a:endParaRPr lang="en-US" sz="171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8335" y="258445"/>
            <a:ext cx="10515600" cy="1325563"/>
          </a:xfrm>
        </p:spPr>
        <p:txBody>
          <a:bodyPr/>
          <a:lstStyle/>
          <a:p>
            <a:r>
              <a:rPr lang="en-US" sz="3600"/>
              <a:t>Input = token embedding + positional encoding</a:t>
            </a:r>
            <a:endParaRPr lang="en-US" sz="3600"/>
          </a:p>
        </p:txBody>
      </p:sp>
      <p:pic>
        <p:nvPicPr>
          <p:cNvPr id="4" name="Picture 3"/>
          <p:cNvPicPr>
            <a:picLocks noChangeAspect="1"/>
          </p:cNvPicPr>
          <p:nvPr/>
        </p:nvPicPr>
        <p:blipFill>
          <a:blip r:embed="rId1"/>
          <a:stretch>
            <a:fillRect/>
          </a:stretch>
        </p:blipFill>
        <p:spPr>
          <a:xfrm>
            <a:off x="648585" y="2232836"/>
            <a:ext cx="5727741" cy="3624521"/>
          </a:xfrm>
          <a:prstGeom prst="rect">
            <a:avLst/>
          </a:prstGeom>
        </p:spPr>
      </p:pic>
      <p:pic>
        <p:nvPicPr>
          <p:cNvPr id="5" name="Picture 4"/>
          <p:cNvPicPr>
            <a:picLocks noChangeAspect="1"/>
          </p:cNvPicPr>
          <p:nvPr/>
        </p:nvPicPr>
        <p:blipFill>
          <a:blip r:embed="rId2"/>
          <a:stretch>
            <a:fillRect/>
          </a:stretch>
        </p:blipFill>
        <p:spPr>
          <a:xfrm>
            <a:off x="6096000" y="2232835"/>
            <a:ext cx="5239778" cy="3040913"/>
          </a:xfrm>
          <a:prstGeom prst="rect">
            <a:avLst/>
          </a:prstGeom>
        </p:spPr>
      </p:pic>
      <p:sp>
        <p:nvSpPr>
          <p:cNvPr id="3" name="Text Box 2"/>
          <p:cNvSpPr txBox="1"/>
          <p:nvPr/>
        </p:nvSpPr>
        <p:spPr>
          <a:xfrm>
            <a:off x="5043805" y="1786890"/>
            <a:ext cx="2455545" cy="368300"/>
          </a:xfrm>
          <a:prstGeom prst="rect">
            <a:avLst/>
          </a:prstGeom>
          <a:noFill/>
        </p:spPr>
        <p:txBody>
          <a:bodyPr wrap="none" rtlCol="0">
            <a:spAutoFit/>
          </a:bodyPr>
          <a:lstStyle/>
          <a:p>
            <a:r>
              <a:rPr lang="en-US"/>
              <a:t>from pretrained model</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647700" y="-130810"/>
            <a:ext cx="10515600" cy="1325563"/>
          </a:xfrm>
        </p:spPr>
        <p:txBody>
          <a:bodyPr/>
          <a:p>
            <a:r>
              <a:rPr lang="en-US" sz="3600"/>
              <a:t>Concext size = 1024</a:t>
            </a:r>
            <a:endParaRPr lang="en-US" sz="3600"/>
          </a:p>
        </p:txBody>
      </p:sp>
      <p:sp>
        <p:nvSpPr>
          <p:cNvPr id="9" name="Content Placeholder 8"/>
          <p:cNvSpPr>
            <a:spLocks noGrp="1"/>
          </p:cNvSpPr>
          <p:nvPr>
            <p:ph idx="1"/>
          </p:nvPr>
        </p:nvSpPr>
        <p:spPr/>
        <p:txBody>
          <a:bodyPr/>
          <a:p>
            <a:endParaRPr lang="en-US"/>
          </a:p>
        </p:txBody>
      </p:sp>
      <p:pic>
        <p:nvPicPr>
          <p:cNvPr id="4" name="Picture 3"/>
          <p:cNvPicPr>
            <a:picLocks noChangeAspect="1"/>
          </p:cNvPicPr>
          <p:nvPr/>
        </p:nvPicPr>
        <p:blipFill>
          <a:blip r:embed="rId1"/>
          <a:stretch>
            <a:fillRect/>
          </a:stretch>
        </p:blipFill>
        <p:spPr>
          <a:xfrm>
            <a:off x="0" y="831738"/>
            <a:ext cx="12192000" cy="5194523"/>
          </a:xfrm>
          <a:prstGeom prst="rect">
            <a:avLst/>
          </a:prstGeom>
        </p:spPr>
      </p:pic>
      <p:sp>
        <p:nvSpPr>
          <p:cNvPr id="2" name="Text Box 1"/>
          <p:cNvSpPr txBox="1"/>
          <p:nvPr/>
        </p:nvSpPr>
        <p:spPr>
          <a:xfrm>
            <a:off x="911860" y="6026150"/>
            <a:ext cx="9502775" cy="645160"/>
          </a:xfrm>
          <a:prstGeom prst="rect">
            <a:avLst/>
          </a:prstGeom>
          <a:noFill/>
        </p:spPr>
        <p:txBody>
          <a:bodyPr wrap="square" rtlCol="0" anchor="t">
            <a:spAutoFit/>
          </a:bodyPr>
          <a:lstStyle/>
          <a:p>
            <a:r>
              <a:rPr lang="en-US"/>
              <a:t>each time, GPT-2 can process a token sequence of length 1024</a:t>
            </a:r>
            <a:endParaRPr lang="en-US"/>
          </a:p>
          <a:p>
            <a:r>
              <a:rPr lang="en-US"/>
              <a:t>Each token flows through all the decoder blocks along its own path.</a:t>
            </a:r>
            <a:endParaRPr lang="en-US"/>
          </a:p>
        </p:txBody>
      </p:sp>
      <p:pic>
        <p:nvPicPr>
          <p:cNvPr id="3" name="Picture 2"/>
          <p:cNvPicPr>
            <a:picLocks noChangeAspect="1"/>
          </p:cNvPicPr>
          <p:nvPr/>
        </p:nvPicPr>
        <p:blipFill>
          <a:blip r:embed="rId2"/>
          <a:stretch>
            <a:fillRect/>
          </a:stretch>
        </p:blipFill>
        <p:spPr>
          <a:xfrm>
            <a:off x="268605" y="1062355"/>
            <a:ext cx="11683365" cy="2437765"/>
          </a:xfrm>
          <a:prstGeom prst="rect">
            <a:avLst/>
          </a:prstGeom>
        </p:spPr>
      </p:pic>
      <p:pic>
        <p:nvPicPr>
          <p:cNvPr id="7" name="Picture 6"/>
          <p:cNvPicPr>
            <a:picLocks noChangeAspect="1"/>
          </p:cNvPicPr>
          <p:nvPr/>
        </p:nvPicPr>
        <p:blipFill>
          <a:blip r:embed="rId3"/>
          <a:stretch>
            <a:fillRect/>
          </a:stretch>
        </p:blipFill>
        <p:spPr>
          <a:xfrm>
            <a:off x="9050655" y="3500120"/>
            <a:ext cx="2901315" cy="2220595"/>
          </a:xfrm>
          <a:prstGeom prst="rect">
            <a:avLst/>
          </a:prstGeom>
        </p:spPr>
      </p:pic>
      <p:pic>
        <p:nvPicPr>
          <p:cNvPr id="5" name="Picture 4"/>
          <p:cNvPicPr>
            <a:picLocks noChangeAspect="1"/>
          </p:cNvPicPr>
          <p:nvPr/>
        </p:nvPicPr>
        <p:blipFill>
          <a:blip r:embed="rId4"/>
          <a:stretch>
            <a:fillRect/>
          </a:stretch>
        </p:blipFill>
        <p:spPr>
          <a:xfrm>
            <a:off x="1764030" y="5314950"/>
            <a:ext cx="9815195" cy="711200"/>
          </a:xfrm>
          <a:prstGeom prst="rect">
            <a:avLst/>
          </a:prstGeom>
        </p:spPr>
      </p:pic>
      <p:pic>
        <p:nvPicPr>
          <p:cNvPr id="6" name="Picture 5"/>
          <p:cNvPicPr>
            <a:picLocks noChangeAspect="1"/>
          </p:cNvPicPr>
          <p:nvPr/>
        </p:nvPicPr>
        <p:blipFill>
          <a:blip r:embed="rId5"/>
          <a:stretch>
            <a:fillRect/>
          </a:stretch>
        </p:blipFill>
        <p:spPr>
          <a:xfrm>
            <a:off x="5866130" y="3672840"/>
            <a:ext cx="1611630" cy="14693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GPT series: fine-tune and scale up</a:t>
            </a:r>
            <a:endParaRPr lang="en-US"/>
          </a:p>
        </p:txBody>
      </p:sp>
      <p:sp>
        <p:nvSpPr>
          <p:cNvPr id="3" name="Content Placeholder 2"/>
          <p:cNvSpPr>
            <a:spLocks noGrp="1"/>
          </p:cNvSpPr>
          <p:nvPr>
            <p:ph idx="1"/>
          </p:nvPr>
        </p:nvSpPr>
        <p:spPr/>
        <p:txBody>
          <a:bodyPr vert="horz" lIns="91440" tIns="45720" rIns="91440" bIns="45720" rtlCol="0" anchor="t">
            <a:normAutofit/>
          </a:bodyPr>
          <a:lstStyle/>
          <a:p>
            <a:r>
              <a:rPr lang="en-US" sz="2000"/>
              <a:t>GPT-1:</a:t>
            </a:r>
            <a:r>
              <a:rPr lang="en-US" sz="2000">
                <a:hlinkClick r:id="" action="ppaction://noaction"/>
              </a:rPr>
              <a:t> Improving Language Understanding by Generative Pre-training</a:t>
            </a:r>
            <a:endParaRPr lang="en-US" sz="2000">
              <a:cs typeface="Calibri"/>
            </a:endParaRPr>
          </a:p>
          <a:p>
            <a:r>
              <a:rPr lang="en-US" sz="2000"/>
              <a:t>GPT-2: </a:t>
            </a:r>
            <a:r>
              <a:rPr lang="en-US" sz="2000">
                <a:hlinkClick r:id="" action="ppaction://noaction"/>
              </a:rPr>
              <a:t>Language Models are unsupervised multitask learners</a:t>
            </a:r>
            <a:endParaRPr lang="en-US" sz="2000">
              <a:cs typeface="Calibri"/>
            </a:endParaRPr>
          </a:p>
          <a:p>
            <a:r>
              <a:rPr lang="en-US" sz="2000"/>
              <a:t>GPT-3: </a:t>
            </a:r>
            <a:r>
              <a:rPr lang="en-US" sz="2000">
                <a:hlinkClick r:id="rId1" action="ppaction://hlinkfile"/>
              </a:rPr>
              <a:t>Language models are few shot learners</a:t>
            </a:r>
            <a:endParaRPr lang="en-US" sz="2000"/>
          </a:p>
          <a:p>
            <a:r>
              <a:rPr lang="en-US" sz="2000"/>
              <a:t>GPT-3.5: </a:t>
            </a:r>
            <a:r>
              <a:rPr lang="en-US" sz="2000">
                <a:hlinkClick r:id="rId2" action="ppaction://hlinkfile"/>
              </a:rPr>
              <a:t>Training language models to follow instructions with human feedback</a:t>
            </a:r>
            <a:endParaRPr lang="en-US" sz="2000">
              <a:cs typeface="Calibri"/>
            </a:endParaRPr>
          </a:p>
          <a:p>
            <a:r>
              <a:rPr lang="en-US" sz="2000" err="1"/>
              <a:t>ChatGPT</a:t>
            </a:r>
            <a:endParaRPr lang="en-US" sz="2000" err="1">
              <a:cs typeface="Calibri"/>
            </a:endParaRPr>
          </a:p>
          <a:p>
            <a:r>
              <a:rPr lang="en-US" sz="2000"/>
              <a:t>GPT-4: </a:t>
            </a:r>
            <a:r>
              <a:rPr lang="en-US" sz="2000">
                <a:hlinkClick r:id="rId3" action="ppaction://hlinkfile"/>
              </a:rPr>
              <a:t>GPT-4 Technical Report</a:t>
            </a:r>
            <a:endParaRPr lang="en-US" sz="20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a:t>Role of self-attention:  understand context</a:t>
            </a:r>
            <a:endParaRPr lang="en-US" sz="3600"/>
          </a:p>
        </p:txBody>
      </p:sp>
      <p:pic>
        <p:nvPicPr>
          <p:cNvPr id="40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73910" y="2660015"/>
            <a:ext cx="7232650" cy="4012565"/>
          </a:xfrm>
          <a:prstGeom prst="rect">
            <a:avLst/>
          </a:prstGeom>
          <a:noFill/>
          <a:extLst>
            <a:ext uri="{909E8E84-426E-40DD-AFC4-6F175D3DCCD1}">
              <a14:hiddenFill xmlns:a14="http://schemas.microsoft.com/office/drawing/2010/main">
                <a:solidFill>
                  <a:srgbClr val="FFFFFF"/>
                </a:solidFill>
              </a14:hiddenFill>
            </a:ext>
          </a:extLst>
        </p:spPr>
      </p:pic>
      <p:sp>
        <p:nvSpPr>
          <p:cNvPr id="3" name="Text Box 2"/>
          <p:cNvSpPr txBox="1"/>
          <p:nvPr/>
        </p:nvSpPr>
        <p:spPr>
          <a:xfrm>
            <a:off x="647700" y="1932305"/>
            <a:ext cx="10329545" cy="829945"/>
          </a:xfrm>
          <a:prstGeom prst="rect">
            <a:avLst/>
          </a:prstGeom>
          <a:noFill/>
        </p:spPr>
        <p:txBody>
          <a:bodyPr wrap="square" rtlCol="0" anchor="t">
            <a:spAutoFit/>
          </a:bodyPr>
          <a:lstStyle/>
          <a:p>
            <a:r>
              <a:rPr lang="en-US" sz="1600" err="1"/>
              <a:t>e.g</a:t>
            </a:r>
            <a:r>
              <a:rPr lang="en-US" sz="1600"/>
              <a:t>, before passing embedding of word</a:t>
            </a:r>
            <a:r>
              <a:rPr lang="en-US" sz="1600" b="1">
                <a:gradFill>
                  <a:gsLst>
                    <a:gs pos="0">
                      <a:srgbClr val="14CD68"/>
                    </a:gs>
                    <a:gs pos="100000">
                      <a:srgbClr val="0B6E38"/>
                    </a:gs>
                  </a:gsLst>
                  <a:lin scaled="0"/>
                </a:gradFill>
              </a:rPr>
              <a:t> </a:t>
            </a:r>
            <a:r>
              <a:rPr lang="en-US" sz="1600" b="1">
                <a:gradFill>
                  <a:gsLst>
                    <a:gs pos="0">
                      <a:srgbClr val="14CD68"/>
                    </a:gs>
                    <a:gs pos="100000">
                      <a:srgbClr val="0B6E38"/>
                    </a:gs>
                  </a:gsLst>
                  <a:lin scaled="0"/>
                </a:gradFill>
                <a:sym typeface="+mn-ea"/>
              </a:rPr>
              <a:t>“it” </a:t>
            </a:r>
            <a:r>
              <a:rPr lang="en-US" sz="1600"/>
              <a:t>to </a:t>
            </a:r>
            <a:r>
              <a:rPr lang="en-US" sz="1600">
                <a:sym typeface="+mn-ea"/>
              </a:rPr>
              <a:t> Feed Forward NN</a:t>
            </a:r>
            <a:endParaRPr lang="en-US" sz="1600"/>
          </a:p>
          <a:p>
            <a:r>
              <a:rPr lang="en-US" sz="1600"/>
              <a:t>masked self-attention layer is trying to understand context of word </a:t>
            </a:r>
            <a:r>
              <a:rPr lang="en-US" sz="1600" b="1">
                <a:gradFill>
                  <a:gsLst>
                    <a:gs pos="0">
                      <a:srgbClr val="14CD68"/>
                    </a:gs>
                    <a:gs pos="100000">
                      <a:srgbClr val="0B6E38"/>
                    </a:gs>
                  </a:gsLst>
                  <a:lin scaled="0"/>
                </a:gradFill>
                <a:sym typeface="+mn-ea"/>
              </a:rPr>
              <a:t>“it” </a:t>
            </a:r>
            <a:r>
              <a:rPr lang="en-US" sz="1600" b="1">
                <a:solidFill>
                  <a:srgbClr val="202020"/>
                </a:solidFill>
                <a:sym typeface="+mn-ea"/>
              </a:rPr>
              <a:t>by </a:t>
            </a:r>
            <a:r>
              <a:rPr lang="en-US" sz="1600"/>
              <a:t>paying attention to </a:t>
            </a:r>
            <a:r>
              <a:rPr lang="en-US" sz="1600">
                <a:highlight>
                  <a:srgbClr val="FFFF00"/>
                </a:highlight>
              </a:rPr>
              <a:t>“ robot”</a:t>
            </a:r>
            <a:r>
              <a:rPr lang="en-US" sz="1600"/>
              <a:t>  </a:t>
            </a:r>
            <a:endParaRPr lang="en-US" sz="1600"/>
          </a:p>
          <a:p>
            <a:r>
              <a:rPr lang="en-US" sz="1600"/>
              <a:t>The vector it will pass to Feed Forward NN is a weighted sum of vectors for three words “</a:t>
            </a:r>
            <a:r>
              <a:rPr lang="en-US" sz="1600" err="1"/>
              <a:t>a””robot””it</a:t>
            </a:r>
            <a:r>
              <a:rPr lang="en-US" sz="1600"/>
              <a:t>”</a:t>
            </a:r>
            <a:endParaRPr lang="en-US" sz="1600"/>
          </a:p>
        </p:txBody>
      </p:sp>
      <p:sp>
        <p:nvSpPr>
          <p:cNvPr id="4" name="Text Box 3"/>
          <p:cNvSpPr txBox="1"/>
          <p:nvPr/>
        </p:nvSpPr>
        <p:spPr>
          <a:xfrm>
            <a:off x="2267585" y="1287145"/>
            <a:ext cx="6845300" cy="645160"/>
          </a:xfrm>
          <a:prstGeom prst="rect">
            <a:avLst/>
          </a:prstGeom>
          <a:noFill/>
        </p:spPr>
        <p:txBody>
          <a:bodyPr wrap="square" rtlCol="0" anchor="t">
            <a:spAutoFit/>
          </a:bodyPr>
          <a:lstStyle/>
          <a:p>
            <a:r>
              <a:rPr lang="en-US" i="1"/>
              <a:t>A </a:t>
            </a:r>
            <a:r>
              <a:rPr lang="en-US" b="1" i="1">
                <a:solidFill>
                  <a:schemeClr val="accent2"/>
                </a:solidFill>
              </a:rPr>
              <a:t>robot </a:t>
            </a:r>
            <a:r>
              <a:rPr lang="en-US" i="1"/>
              <a:t>must obey the orders given</a:t>
            </a:r>
            <a:r>
              <a:rPr lang="en-US" b="1" i="1">
                <a:gradFill>
                  <a:gsLst>
                    <a:gs pos="0">
                      <a:srgbClr val="14CD68"/>
                    </a:gs>
                    <a:gs pos="100000">
                      <a:srgbClr val="035C7D"/>
                    </a:gs>
                  </a:gsLst>
                  <a:lin scaled="0"/>
                </a:gradFill>
              </a:rPr>
              <a:t> it </a:t>
            </a:r>
            <a:r>
              <a:rPr lang="en-US" i="1"/>
              <a:t>by human beings except where such orders would conflict with the First Law.</a:t>
            </a:r>
            <a:endParaRPr lang="en-US" i="1"/>
          </a:p>
        </p:txBody>
      </p:sp>
      <p:sp>
        <p:nvSpPr>
          <p:cNvPr id="5" name="Oval 4"/>
          <p:cNvSpPr/>
          <p:nvPr/>
        </p:nvSpPr>
        <p:spPr>
          <a:xfrm>
            <a:off x="6606540" y="5339715"/>
            <a:ext cx="625475" cy="140652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Box 5"/>
          <p:cNvSpPr txBox="1"/>
          <p:nvPr/>
        </p:nvSpPr>
        <p:spPr>
          <a:xfrm>
            <a:off x="7571740" y="5722620"/>
            <a:ext cx="1541145" cy="368300"/>
          </a:xfrm>
          <a:prstGeom prst="rect">
            <a:avLst/>
          </a:prstGeom>
          <a:noFill/>
        </p:spPr>
        <p:txBody>
          <a:bodyPr wrap="none" rtlCol="0">
            <a:spAutoFit/>
          </a:bodyPr>
          <a:lstStyle/>
          <a:p>
            <a:r>
              <a:rPr lang="en-US">
                <a:solidFill>
                  <a:srgbClr val="FF0000"/>
                </a:solidFill>
              </a:rPr>
              <a:t>current token</a:t>
            </a:r>
            <a:endParaRPr lang="en-US">
              <a:solidFill>
                <a:srgbClr val="FF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masked self-attention layer</a:t>
            </a:r>
            <a:endParaRPr lang="en-US"/>
          </a:p>
        </p:txBody>
      </p:sp>
      <p:pic>
        <p:nvPicPr>
          <p:cNvPr id="4" name="Content Placeholder 3"/>
          <p:cNvPicPr>
            <a:picLocks noGrp="1" noChangeAspect="1"/>
          </p:cNvPicPr>
          <p:nvPr>
            <p:ph idx="1"/>
          </p:nvPr>
        </p:nvPicPr>
        <p:blipFill>
          <a:blip r:embed="rId1"/>
          <a:stretch>
            <a:fillRect/>
          </a:stretch>
        </p:blipFill>
        <p:spPr>
          <a:xfrm>
            <a:off x="793115" y="1788795"/>
            <a:ext cx="6151880" cy="2418080"/>
          </a:xfrm>
          <a:prstGeom prst="rect">
            <a:avLst/>
          </a:prstGeom>
        </p:spPr>
      </p:pic>
      <p:pic>
        <p:nvPicPr>
          <p:cNvPr id="8" name="Picture 7"/>
          <p:cNvPicPr>
            <a:picLocks noChangeAspect="1"/>
          </p:cNvPicPr>
          <p:nvPr/>
        </p:nvPicPr>
        <p:blipFill>
          <a:blip r:embed="rId2"/>
          <a:stretch>
            <a:fillRect/>
          </a:stretch>
        </p:blipFill>
        <p:spPr>
          <a:xfrm>
            <a:off x="502285" y="4411980"/>
            <a:ext cx="3247390" cy="1843405"/>
          </a:xfrm>
          <a:prstGeom prst="rect">
            <a:avLst/>
          </a:prstGeom>
        </p:spPr>
      </p:pic>
      <p:pic>
        <p:nvPicPr>
          <p:cNvPr id="10" name="Picture 9"/>
          <p:cNvPicPr>
            <a:picLocks noChangeAspect="1"/>
          </p:cNvPicPr>
          <p:nvPr/>
        </p:nvPicPr>
        <p:blipFill>
          <a:blip r:embed="rId3"/>
          <a:stretch>
            <a:fillRect/>
          </a:stretch>
        </p:blipFill>
        <p:spPr>
          <a:xfrm>
            <a:off x="3880485" y="4424680"/>
            <a:ext cx="3064510" cy="1818005"/>
          </a:xfrm>
          <a:prstGeom prst="rect">
            <a:avLst/>
          </a:prstGeom>
        </p:spPr>
      </p:pic>
      <p:sp>
        <p:nvSpPr>
          <p:cNvPr id="3" name="TextBox 2"/>
          <p:cNvSpPr txBox="1"/>
          <p:nvPr/>
        </p:nvSpPr>
        <p:spPr>
          <a:xfrm>
            <a:off x="7548621" y="1859708"/>
            <a:ext cx="3489648" cy="313817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t>GPT is a unidirectional language model, meaning it only attends to the left context (i.e., previous words in a sequence). </a:t>
            </a:r>
            <a:endParaRPr lang="en-US"/>
          </a:p>
          <a:p>
            <a:endParaRPr lang="en-US"/>
          </a:p>
          <a:p>
            <a:r>
              <a:rPr lang="en-US"/>
              <a:t>To ensure this unidirectional context, GPT employs masked self-attention, which prevents the model from looking at future words when predicting the next word in a sequence.</a:t>
            </a: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masked self-attention</a:t>
            </a:r>
            <a:endParaRPr lang="en-US"/>
          </a:p>
        </p:txBody>
      </p:sp>
      <p:grpSp>
        <p:nvGrpSpPr>
          <p:cNvPr id="14" name="Group 13"/>
          <p:cNvGrpSpPr/>
          <p:nvPr/>
        </p:nvGrpSpPr>
        <p:grpSpPr>
          <a:xfrm>
            <a:off x="647700" y="4410723"/>
            <a:ext cx="10972800" cy="1671320"/>
            <a:chOff x="1020" y="6717"/>
            <a:chExt cx="17280" cy="2632"/>
          </a:xfrm>
        </p:grpSpPr>
        <p:pic>
          <p:nvPicPr>
            <p:cNvPr id="11" name="Picture 10"/>
            <p:cNvPicPr>
              <a:picLocks noChangeAspect="1"/>
            </p:cNvPicPr>
            <p:nvPr/>
          </p:nvPicPr>
          <p:blipFill>
            <a:blip r:embed="rId1"/>
            <a:stretch>
              <a:fillRect/>
            </a:stretch>
          </p:blipFill>
          <p:spPr>
            <a:xfrm>
              <a:off x="1020" y="7169"/>
              <a:ext cx="6817" cy="2048"/>
            </a:xfrm>
            <a:prstGeom prst="rect">
              <a:avLst/>
            </a:prstGeom>
          </p:spPr>
        </p:pic>
        <p:pic>
          <p:nvPicPr>
            <p:cNvPr id="12" name="Picture 11"/>
            <p:cNvPicPr>
              <a:picLocks noChangeAspect="1"/>
            </p:cNvPicPr>
            <p:nvPr/>
          </p:nvPicPr>
          <p:blipFill>
            <a:blip r:embed="rId2"/>
            <a:stretch>
              <a:fillRect/>
            </a:stretch>
          </p:blipFill>
          <p:spPr>
            <a:xfrm>
              <a:off x="8156" y="7036"/>
              <a:ext cx="4956" cy="2313"/>
            </a:xfrm>
            <a:prstGeom prst="rect">
              <a:avLst/>
            </a:prstGeom>
          </p:spPr>
        </p:pic>
        <p:pic>
          <p:nvPicPr>
            <p:cNvPr id="13" name="Picture 12"/>
            <p:cNvPicPr>
              <a:picLocks noChangeAspect="1"/>
            </p:cNvPicPr>
            <p:nvPr/>
          </p:nvPicPr>
          <p:blipFill>
            <a:blip r:embed="rId3"/>
            <a:stretch>
              <a:fillRect/>
            </a:stretch>
          </p:blipFill>
          <p:spPr>
            <a:xfrm>
              <a:off x="13112" y="6717"/>
              <a:ext cx="5188" cy="2632"/>
            </a:xfrm>
            <a:prstGeom prst="rect">
              <a:avLst/>
            </a:prstGeom>
          </p:spPr>
        </p:pic>
      </p:grpSp>
      <p:sp>
        <p:nvSpPr>
          <p:cNvPr id="3" name="TextBox 2"/>
          <p:cNvSpPr txBox="1"/>
          <p:nvPr/>
        </p:nvSpPr>
        <p:spPr>
          <a:xfrm>
            <a:off x="572278" y="1590869"/>
            <a:ext cx="10510934" cy="230695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285750" indent="-285750">
              <a:buFont typeface="Arial" panose="020B0604020202020204"/>
              <a:buChar char="•"/>
            </a:pPr>
            <a:r>
              <a:rPr lang="en-US">
                <a:solidFill>
                  <a:srgbClr val="222222"/>
                </a:solidFill>
                <a:latin typeface="Helvetica"/>
                <a:cs typeface="Helvetica"/>
              </a:rPr>
              <a:t>Attention mask matrix: set the cells we want to mask to -infinity or a very large negative number (e.g. -1 billion in GPT2)</a:t>
            </a:r>
            <a:endParaRPr lang="en-US">
              <a:solidFill>
                <a:srgbClr val="222222"/>
              </a:solidFill>
              <a:latin typeface="Helvetica"/>
              <a:cs typeface="Helvetica"/>
            </a:endParaRPr>
          </a:p>
          <a:p>
            <a:pPr marL="285750" indent="-285750">
              <a:buFont typeface="Arial" panose="020B0604020202020204"/>
              <a:buChar char="•"/>
            </a:pPr>
            <a:endParaRPr lang="en-US">
              <a:solidFill>
                <a:srgbClr val="222222"/>
              </a:solidFill>
              <a:latin typeface="Helvetica"/>
              <a:ea typeface="+mn-lt"/>
              <a:cs typeface="Helvetica"/>
            </a:endParaRPr>
          </a:p>
          <a:p>
            <a:pPr marL="285750" indent="-285750">
              <a:buFont typeface="Arial" panose="020B0604020202020204"/>
              <a:buChar char="•"/>
            </a:pPr>
            <a:r>
              <a:rPr lang="en-US">
                <a:ea typeface="+mn-lt"/>
                <a:cs typeface="+mn-lt"/>
              </a:rPr>
              <a:t>When model processes first token “robot" (row #1), 100% attention will on that word “robot"</a:t>
            </a:r>
            <a:endParaRPr lang="en-US">
              <a:ea typeface="+mn-lt"/>
              <a:cs typeface="+mn-lt"/>
            </a:endParaRPr>
          </a:p>
          <a:p>
            <a:pPr marL="285750" indent="-285750">
              <a:buFont typeface="Arial" panose="020B0604020202020204"/>
              <a:buChar char="•"/>
            </a:pPr>
            <a:r>
              <a:rPr lang="en-US">
                <a:ea typeface="+mn-lt"/>
                <a:cs typeface="+mn-lt"/>
              </a:rPr>
              <a:t>When model processes 2nd token “must” (row #2), 48% attention will on “robot”, 52% will be “must”.</a:t>
            </a:r>
            <a:endParaRPr lang="en-US">
              <a:cs typeface="Calibri"/>
            </a:endParaRPr>
          </a:p>
          <a:p>
            <a:endParaRPr lang="en-US">
              <a:cs typeface="Calibri"/>
            </a:endParaRPr>
          </a:p>
          <a:p>
            <a:pPr marL="285750" indent="-285750">
              <a:buFont typeface="Arial" panose="020B0604020202020204"/>
              <a:buChar char="•"/>
            </a:pPr>
            <a:endParaRPr lang="en-US">
              <a:solidFill>
                <a:srgbClr val="222222"/>
              </a:solidFill>
              <a:latin typeface="Helvetica"/>
              <a:cs typeface="Helvetic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calculate self-attention output</a:t>
            </a:r>
            <a:endParaRPr lang="en-US"/>
          </a:p>
        </p:txBody>
      </p:sp>
      <p:pic>
        <p:nvPicPr>
          <p:cNvPr id="5" name="Content Placeholder 4"/>
          <p:cNvPicPr>
            <a:picLocks noGrp="1" noChangeAspect="1"/>
          </p:cNvPicPr>
          <p:nvPr>
            <p:ph idx="1"/>
          </p:nvPr>
        </p:nvPicPr>
        <p:blipFill>
          <a:blip r:embed="rId1"/>
          <a:stretch>
            <a:fillRect/>
          </a:stretch>
        </p:blipFill>
        <p:spPr>
          <a:xfrm>
            <a:off x="2163445" y="2337435"/>
            <a:ext cx="7484110" cy="4351655"/>
          </a:xfrm>
          <a:prstGeom prst="rect">
            <a:avLst/>
          </a:prstGeom>
        </p:spPr>
      </p:pic>
      <p:sp>
        <p:nvSpPr>
          <p:cNvPr id="6" name="Text Box 5"/>
          <p:cNvSpPr txBox="1"/>
          <p:nvPr/>
        </p:nvSpPr>
        <p:spPr>
          <a:xfrm>
            <a:off x="918210" y="1584325"/>
            <a:ext cx="9258935" cy="368300"/>
          </a:xfrm>
          <a:prstGeom prst="rect">
            <a:avLst/>
          </a:prstGeom>
          <a:noFill/>
        </p:spPr>
        <p:txBody>
          <a:bodyPr wrap="square" rtlCol="0" anchor="t">
            <a:spAutoFit/>
          </a:bodyPr>
          <a:lstStyle/>
          <a:p>
            <a:pPr marL="285750" indent="-285750">
              <a:buFont typeface="Arial" panose="020B0604020202020204" pitchFamily="34" charset="0"/>
              <a:buChar char="•"/>
            </a:pPr>
            <a:r>
              <a:rPr lang="en-US"/>
              <a:t>multiply each value vector by its score and sum up -&gt; self-attention output</a:t>
            </a:r>
            <a:endParaRPr lang="en-US"/>
          </a:p>
        </p:txBody>
      </p:sp>
      <p:sp>
        <p:nvSpPr>
          <p:cNvPr id="7" name="Oval 6"/>
          <p:cNvSpPr/>
          <p:nvPr/>
        </p:nvSpPr>
        <p:spPr>
          <a:xfrm>
            <a:off x="6379210" y="3122930"/>
            <a:ext cx="923290" cy="3841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379210" y="3507105"/>
            <a:ext cx="923290" cy="3841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6379210" y="5537835"/>
            <a:ext cx="923290" cy="38417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a:t>Position-wise FC Feedforward layer: 2-layer MLP</a:t>
            </a:r>
            <a:endParaRPr lang="en-US" sz="3600"/>
          </a:p>
        </p:txBody>
      </p:sp>
      <p:pic>
        <p:nvPicPr>
          <p:cNvPr id="4" name="Content Placeholder 3"/>
          <p:cNvPicPr>
            <a:picLocks noGrp="1" noChangeAspect="1"/>
          </p:cNvPicPr>
          <p:nvPr>
            <p:ph idx="1"/>
          </p:nvPr>
        </p:nvPicPr>
        <p:blipFill>
          <a:blip r:embed="rId1"/>
          <a:stretch>
            <a:fillRect/>
          </a:stretch>
        </p:blipFill>
        <p:spPr>
          <a:xfrm>
            <a:off x="1185545" y="4387215"/>
            <a:ext cx="4722495" cy="2272665"/>
          </a:xfrm>
          <a:prstGeom prst="rect">
            <a:avLst/>
          </a:prstGeom>
        </p:spPr>
      </p:pic>
      <p:pic>
        <p:nvPicPr>
          <p:cNvPr id="5" name="Picture 4"/>
          <p:cNvPicPr>
            <a:picLocks noChangeAspect="1"/>
          </p:cNvPicPr>
          <p:nvPr/>
        </p:nvPicPr>
        <p:blipFill>
          <a:blip r:embed="rId2"/>
          <a:stretch>
            <a:fillRect/>
          </a:stretch>
        </p:blipFill>
        <p:spPr>
          <a:xfrm>
            <a:off x="1185545" y="1584325"/>
            <a:ext cx="4728845" cy="2138045"/>
          </a:xfrm>
          <a:prstGeom prst="rect">
            <a:avLst/>
          </a:prstGeom>
        </p:spPr>
      </p:pic>
      <p:sp>
        <p:nvSpPr>
          <p:cNvPr id="6" name="Up Arrow 5"/>
          <p:cNvSpPr/>
          <p:nvPr/>
        </p:nvSpPr>
        <p:spPr>
          <a:xfrm>
            <a:off x="3221990" y="3608070"/>
            <a:ext cx="409575" cy="77914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6964516" y="5587999"/>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cs typeface="Calibri"/>
              </a:rPr>
              <a:t>Input (768): Z</a:t>
            </a:r>
            <a:endParaRPr lang="en-US"/>
          </a:p>
        </p:txBody>
      </p:sp>
      <p:sp>
        <p:nvSpPr>
          <p:cNvPr id="7" name="TextBox 6"/>
          <p:cNvSpPr txBox="1"/>
          <p:nvPr/>
        </p:nvSpPr>
        <p:spPr>
          <a:xfrm>
            <a:off x="6964516" y="4088579"/>
            <a:ext cx="372642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cs typeface="Calibri"/>
              </a:rPr>
              <a:t>first layer (768*4): H = ZW1+b</a:t>
            </a:r>
            <a:endParaRPr lang="en-US"/>
          </a:p>
        </p:txBody>
      </p:sp>
      <p:sp>
        <p:nvSpPr>
          <p:cNvPr id="9" name="TextBox 8"/>
          <p:cNvSpPr txBox="1"/>
          <p:nvPr/>
        </p:nvSpPr>
        <p:spPr>
          <a:xfrm>
            <a:off x="6907161" y="2146708"/>
            <a:ext cx="372642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cs typeface="Calibri"/>
              </a:rPr>
              <a:t>Output layer (768): Y = ZW2+b</a:t>
            </a:r>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layer normalization</a:t>
            </a:r>
            <a:endParaRPr lang="en-US"/>
          </a:p>
        </p:txBody>
      </p:sp>
      <p:pic>
        <p:nvPicPr>
          <p:cNvPr id="4" name="Content Placeholder 3"/>
          <p:cNvPicPr>
            <a:picLocks noChangeAspect="1"/>
          </p:cNvPicPr>
          <p:nvPr>
            <p:ph idx="1"/>
          </p:nvPr>
        </p:nvPicPr>
        <p:blipFill>
          <a:blip r:embed="rId1"/>
          <a:stretch>
            <a:fillRect/>
          </a:stretch>
        </p:blipFill>
        <p:spPr>
          <a:xfrm>
            <a:off x="904875" y="3771900"/>
            <a:ext cx="10258425" cy="2924175"/>
          </a:xfrm>
          <a:prstGeom prst="rect">
            <a:avLst/>
          </a:prstGeom>
        </p:spPr>
      </p:pic>
      <p:pic>
        <p:nvPicPr>
          <p:cNvPr id="5" name="Picture 4"/>
          <p:cNvPicPr>
            <a:picLocks noChangeAspect="1"/>
          </p:cNvPicPr>
          <p:nvPr/>
        </p:nvPicPr>
        <p:blipFill>
          <a:blip r:embed="rId2"/>
          <a:stretch>
            <a:fillRect/>
          </a:stretch>
        </p:blipFill>
        <p:spPr>
          <a:xfrm>
            <a:off x="5959475" y="136525"/>
            <a:ext cx="6232525" cy="363537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4262755" y="2588895"/>
            <a:ext cx="7929245" cy="3985260"/>
          </a:xfrm>
          <a:prstGeom prst="rect">
            <a:avLst/>
          </a:prstGeom>
        </p:spPr>
      </p:pic>
      <p:sp>
        <p:nvSpPr>
          <p:cNvPr id="5" name="Title 1"/>
          <p:cNvSpPr>
            <a:spLocks noGrp="1"/>
          </p:cNvSpPr>
          <p:nvPr>
            <p:ph type="title"/>
          </p:nvPr>
        </p:nvSpPr>
        <p:spPr>
          <a:xfrm>
            <a:off x="0" y="0"/>
            <a:ext cx="10515600" cy="1325563"/>
          </a:xfrm>
        </p:spPr>
        <p:txBody>
          <a:bodyPr/>
          <a:lstStyle/>
          <a:p>
            <a:r>
              <a:rPr lang="en-US"/>
              <a:t>Output</a:t>
            </a:r>
            <a:endParaRPr lang="en-US"/>
          </a:p>
        </p:txBody>
      </p:sp>
      <p:sp>
        <p:nvSpPr>
          <p:cNvPr id="2" name="Text Box 1"/>
          <p:cNvSpPr txBox="1"/>
          <p:nvPr/>
        </p:nvSpPr>
        <p:spPr>
          <a:xfrm>
            <a:off x="191770" y="1262380"/>
            <a:ext cx="5747385" cy="2306955"/>
          </a:xfrm>
          <a:prstGeom prst="rect">
            <a:avLst/>
          </a:prstGeom>
          <a:noFill/>
        </p:spPr>
        <p:txBody>
          <a:bodyPr wrap="square" rtlCol="0" anchor="t">
            <a:spAutoFit/>
          </a:bodyPr>
          <a:lstStyle/>
          <a:p>
            <a:pPr marL="285750" indent="-285750">
              <a:buFont typeface="Arial" panose="020B0604020202020204" pitchFamily="34" charset="0"/>
              <a:buChar char="•"/>
            </a:pPr>
            <a:r>
              <a:rPr lang="en-US"/>
              <a:t>set </a:t>
            </a:r>
            <a:r>
              <a:rPr lang="en-US" err="1"/>
              <a:t>top_k</a:t>
            </a:r>
            <a:r>
              <a:rPr lang="en-US"/>
              <a:t> = 40, sample a word from 40 words of highest scores using score as probability (so words with a higher score have a higher chance of being selected)</a:t>
            </a:r>
            <a:endParaRPr lang="en-US"/>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The model continues iterating until the entire context is generated (1024 tokens) or produce an [EOS] token</a:t>
            </a:r>
            <a:endParaRPr lang="en-US"/>
          </a:p>
        </p:txBody>
      </p:sp>
      <p:sp>
        <p:nvSpPr>
          <p:cNvPr id="3" name="Text Box 2"/>
          <p:cNvSpPr txBox="1"/>
          <p:nvPr/>
        </p:nvSpPr>
        <p:spPr>
          <a:xfrm>
            <a:off x="6154420" y="2135505"/>
            <a:ext cx="3843020" cy="337185"/>
          </a:xfrm>
          <a:prstGeom prst="rect">
            <a:avLst/>
          </a:prstGeom>
          <a:noFill/>
        </p:spPr>
        <p:txBody>
          <a:bodyPr wrap="square" rtlCol="0" anchor="t">
            <a:spAutoFit/>
          </a:bodyPr>
          <a:lstStyle/>
          <a:p>
            <a:r>
              <a:rPr lang="en-US" sz="1600"/>
              <a:t>input &lt;s&gt;, output a single word </a:t>
            </a:r>
            <a:r>
              <a:rPr lang="zh-CN" altLang="en-US" sz="1600"/>
              <a:t>‘</a:t>
            </a:r>
            <a:r>
              <a:rPr lang="en-US" altLang="zh-CN" sz="1600"/>
              <a:t>The</a:t>
            </a:r>
            <a:r>
              <a:rPr lang="zh-CN" altLang="en-US" sz="1600"/>
              <a:t>’</a:t>
            </a:r>
            <a:endParaRPr lang="zh-CN" altLang="en-US" sz="1600"/>
          </a:p>
        </p:txBody>
      </p:sp>
      <p:sp>
        <p:nvSpPr>
          <p:cNvPr id="6" name="Text Box 5"/>
          <p:cNvSpPr txBox="1"/>
          <p:nvPr/>
        </p:nvSpPr>
        <p:spPr>
          <a:xfrm>
            <a:off x="6271260" y="2778125"/>
            <a:ext cx="1518920" cy="306705"/>
          </a:xfrm>
          <a:prstGeom prst="rect">
            <a:avLst/>
          </a:prstGeom>
          <a:solidFill>
            <a:schemeClr val="bg1"/>
          </a:solidFill>
        </p:spPr>
        <p:txBody>
          <a:bodyPr wrap="none" rtlCol="0">
            <a:spAutoFit/>
          </a:bodyPr>
          <a:p>
            <a:r>
              <a:rPr lang="en-US" sz="1400">
                <a:solidFill>
                  <a:schemeClr val="accent6"/>
                </a:solidFill>
              </a:rPr>
              <a:t>projection matrix</a:t>
            </a:r>
            <a:endParaRPr lang="en-US" sz="1400">
              <a:solidFill>
                <a:schemeClr val="accent6"/>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cs typeface="Calibri"/>
              </a:rPr>
              <a:t>Supervised fine-tuning on specific task</a:t>
            </a:r>
            <a:endParaRPr lang="en-US"/>
          </a:p>
        </p:txBody>
      </p:sp>
      <p:sp>
        <p:nvSpPr>
          <p:cNvPr id="3" name="Content Placeholder 2"/>
          <p:cNvSpPr>
            <a:spLocks noGrp="1"/>
          </p:cNvSpPr>
          <p:nvPr>
            <p:ph idx="1"/>
          </p:nvPr>
        </p:nvSpPr>
        <p:spPr/>
        <p:txBody>
          <a:bodyPr vert="horz" lIns="91440" tIns="45720" rIns="91440" bIns="45720" rtlCol="0" anchor="t">
            <a:normAutofit/>
          </a:bodyPr>
          <a:lstStyle/>
          <a:p>
            <a:r>
              <a:rPr lang="en-US">
                <a:cs typeface="Calibri"/>
              </a:rPr>
              <a:t>Machine translation</a:t>
            </a:r>
            <a:endParaRPr lang="en-US">
              <a:cs typeface="Calibri"/>
            </a:endParaRPr>
          </a:p>
          <a:p>
            <a:r>
              <a:rPr lang="en-US">
                <a:cs typeface="Calibri"/>
              </a:rPr>
              <a:t>Summarization</a:t>
            </a:r>
            <a:endParaRPr lang="en-US">
              <a:cs typeface="Calibri"/>
            </a:endParaRPr>
          </a:p>
          <a:p>
            <a:endParaRPr lang="en-US">
              <a:cs typeface="Calibri"/>
            </a:endParaRPr>
          </a:p>
        </p:txBody>
      </p:sp>
      <p:pic>
        <p:nvPicPr>
          <p:cNvPr id="4" name="Picture 4"/>
          <p:cNvPicPr>
            <a:picLocks noChangeAspect="1"/>
          </p:cNvPicPr>
          <p:nvPr/>
        </p:nvPicPr>
        <p:blipFill>
          <a:blip r:embed="rId1"/>
          <a:stretch>
            <a:fillRect/>
          </a:stretch>
        </p:blipFill>
        <p:spPr>
          <a:xfrm>
            <a:off x="6018981" y="1458476"/>
            <a:ext cx="5299587" cy="2998790"/>
          </a:xfrm>
          <a:prstGeom prst="rect">
            <a:avLst/>
          </a:prstGeom>
        </p:spPr>
      </p:pic>
      <p:pic>
        <p:nvPicPr>
          <p:cNvPr id="5" name="Picture 5" descr="Text, letter&#10;&#10;Description automatically generated"/>
          <p:cNvPicPr>
            <a:picLocks noChangeAspect="1"/>
          </p:cNvPicPr>
          <p:nvPr/>
        </p:nvPicPr>
        <p:blipFill>
          <a:blip r:embed="rId2"/>
          <a:stretch>
            <a:fillRect/>
          </a:stretch>
        </p:blipFill>
        <p:spPr>
          <a:xfrm>
            <a:off x="693174" y="3272907"/>
            <a:ext cx="2743200" cy="3179928"/>
          </a:xfrm>
          <a:prstGeom prst="rect">
            <a:avLst/>
          </a:prstGeom>
        </p:spPr>
      </p:pic>
      <p:pic>
        <p:nvPicPr>
          <p:cNvPr id="6" name="Picture 6" descr="A picture containing timeline&#10;&#10;Description automatically generated"/>
          <p:cNvPicPr>
            <a:picLocks noChangeAspect="1"/>
          </p:cNvPicPr>
          <p:nvPr/>
        </p:nvPicPr>
        <p:blipFill>
          <a:blip r:embed="rId3"/>
          <a:stretch>
            <a:fillRect/>
          </a:stretch>
        </p:blipFill>
        <p:spPr>
          <a:xfrm>
            <a:off x="3519948" y="4640417"/>
            <a:ext cx="3129148" cy="1292673"/>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MuseNet</a:t>
            </a:r>
            <a:r>
              <a:rPr lang="en-US"/>
              <a:t>-Music Generator uses GPT2</a:t>
            </a:r>
            <a:endParaRPr lang="en-US"/>
          </a:p>
        </p:txBody>
      </p:sp>
      <p:sp>
        <p:nvSpPr>
          <p:cNvPr id="5" name="TextBox 4"/>
          <p:cNvSpPr txBox="1"/>
          <p:nvPr/>
        </p:nvSpPr>
        <p:spPr>
          <a:xfrm>
            <a:off x="1305146" y="6008799"/>
            <a:ext cx="6097772" cy="369332"/>
          </a:xfrm>
          <a:prstGeom prst="rect">
            <a:avLst/>
          </a:prstGeom>
          <a:noFill/>
        </p:spPr>
        <p:txBody>
          <a:bodyPr wrap="square">
            <a:spAutoFit/>
          </a:bodyPr>
          <a:lstStyle/>
          <a:p>
            <a:r>
              <a:rPr lang="en-US"/>
              <a:t>https://</a:t>
            </a:r>
            <a:r>
              <a:rPr lang="en-US" err="1"/>
              <a:t>openai.com</a:t>
            </a:r>
            <a:r>
              <a:rPr lang="en-US"/>
              <a:t>/blog/</a:t>
            </a:r>
            <a:r>
              <a:rPr lang="en-US" err="1"/>
              <a:t>musenet</a:t>
            </a:r>
            <a:r>
              <a:rPr lang="en-US"/>
              <a:t>/</a:t>
            </a:r>
            <a:endParaRPr lang="en-US"/>
          </a:p>
        </p:txBody>
      </p:sp>
      <p:pic>
        <p:nvPicPr>
          <p:cNvPr id="5122" name="Picture 2" descr="MuseNet"/>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56674" y="1690688"/>
            <a:ext cx="2697358" cy="358541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5594684" y="2478505"/>
            <a:ext cx="5196294" cy="2585323"/>
          </a:xfrm>
          <a:prstGeom prst="rect">
            <a:avLst/>
          </a:prstGeom>
          <a:noFill/>
        </p:spPr>
        <p:txBody>
          <a:bodyPr wrap="none" rtlCol="0">
            <a:spAutoFit/>
          </a:bodyPr>
          <a:lstStyle/>
          <a:p>
            <a:r>
              <a:rPr lang="en-US"/>
              <a:t>Starts with a music token and generates next token in</a:t>
            </a:r>
            <a:endParaRPr lang="en-US"/>
          </a:p>
          <a:p>
            <a:r>
              <a:rPr lang="en-US"/>
              <a:t>Sequence</a:t>
            </a:r>
            <a:endParaRPr lang="en-US"/>
          </a:p>
          <a:p>
            <a:endParaRPr lang="en-US"/>
          </a:p>
          <a:p>
            <a:r>
              <a:rPr lang="en-US"/>
              <a:t>Tokens contain information on:</a:t>
            </a:r>
            <a:endParaRPr lang="en-US"/>
          </a:p>
          <a:p>
            <a:r>
              <a:rPr lang="en-US"/>
              <a:t>1. pitch, </a:t>
            </a:r>
            <a:endParaRPr lang="en-US"/>
          </a:p>
          <a:p>
            <a:r>
              <a:rPr lang="en-US"/>
              <a:t>2. volume, </a:t>
            </a:r>
            <a:endParaRPr lang="en-US"/>
          </a:p>
          <a:p>
            <a:r>
              <a:rPr lang="en-US"/>
              <a:t>3. Instrument</a:t>
            </a:r>
            <a:endParaRPr lang="en-US"/>
          </a:p>
          <a:p>
            <a:endParaRPr lang="en-US"/>
          </a:p>
          <a:p>
            <a:r>
              <a:rPr lang="en-US"/>
              <a:t>Trained on a large archive of MIDI files</a:t>
            </a: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a:t>GPT3.5 (</a:t>
            </a:r>
            <a:r>
              <a:rPr lang="en-US" sz="2800" err="1"/>
              <a:t>InstructGPT</a:t>
            </a:r>
            <a:r>
              <a:rPr lang="en-US" sz="2800"/>
              <a:t>)  = instruction fine-tuning on 30k tasks + RLHF</a:t>
            </a:r>
            <a:endParaRPr lang="en-US" sz="2800"/>
          </a:p>
        </p:txBody>
      </p:sp>
      <p:pic>
        <p:nvPicPr>
          <p:cNvPr id="4" name="Content Placeholder 3"/>
          <p:cNvPicPr>
            <a:picLocks noGrp="1" noChangeAspect="1"/>
          </p:cNvPicPr>
          <p:nvPr>
            <p:ph idx="1"/>
          </p:nvPr>
        </p:nvPicPr>
        <p:blipFill>
          <a:blip r:embed="rId1"/>
          <a:stretch>
            <a:fillRect/>
          </a:stretch>
        </p:blipFill>
        <p:spPr>
          <a:xfrm>
            <a:off x="4686300" y="2238375"/>
            <a:ext cx="7199630" cy="4351655"/>
          </a:xfrm>
          <a:prstGeom prst="rect">
            <a:avLst/>
          </a:prstGeom>
        </p:spPr>
      </p:pic>
      <p:sp>
        <p:nvSpPr>
          <p:cNvPr id="3" name="TextBox 2"/>
          <p:cNvSpPr txBox="1"/>
          <p:nvPr/>
        </p:nvSpPr>
        <p:spPr>
          <a:xfrm>
            <a:off x="850900" y="1501775"/>
            <a:ext cx="7267575"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285750" indent="-285750">
              <a:buFont typeface="Arial" panose="020B0604020202020204"/>
              <a:buChar char="•"/>
            </a:pPr>
            <a:r>
              <a:rPr lang="en-US">
                <a:solidFill>
                  <a:srgbClr val="3C484E"/>
                </a:solidFill>
                <a:latin typeface="Arial" panose="020B0604020202020204"/>
                <a:cs typeface="Arial" panose="020B0604020202020204"/>
              </a:rPr>
              <a:t>RLHF reinforcement learning with human feedback</a:t>
            </a:r>
            <a:endParaRPr lang="en-US">
              <a:solidFill>
                <a:srgbClr val="000000"/>
              </a:solidFill>
              <a:latin typeface="Calibri"/>
              <a:cs typeface="Calibri"/>
            </a:endParaRPr>
          </a:p>
          <a:p>
            <a:pPr marL="285750" indent="-285750">
              <a:buFont typeface="Arial" panose="020B0604020202020204"/>
              <a:buChar char="•"/>
            </a:pPr>
            <a:r>
              <a:rPr lang="en-US">
                <a:ea typeface="+mn-lt"/>
                <a:cs typeface="+mn-lt"/>
              </a:rPr>
              <a:t>human feedback can be provided in various forms</a:t>
            </a:r>
            <a:endParaRPr lang="en-US">
              <a:ea typeface="+mn-lt"/>
              <a:cs typeface="+mn-lt"/>
            </a:endParaRPr>
          </a:p>
          <a:p>
            <a:pPr marL="742950" lvl="1" indent="-285750">
              <a:buFont typeface="Arial" panose="020B0604020202020204"/>
              <a:buChar char="•"/>
            </a:pPr>
            <a:r>
              <a:rPr lang="en-US">
                <a:ea typeface="+mn-lt"/>
                <a:cs typeface="+mn-lt"/>
              </a:rPr>
              <a:t>rewarding or punishing the model's actions, </a:t>
            </a:r>
            <a:endParaRPr lang="en-US">
              <a:ea typeface="+mn-lt"/>
              <a:cs typeface="+mn-lt"/>
            </a:endParaRPr>
          </a:p>
          <a:p>
            <a:pPr marL="742950" lvl="1" indent="-285750">
              <a:buFont typeface="Arial" panose="020B0604020202020204"/>
              <a:buChar char="•"/>
            </a:pPr>
            <a:r>
              <a:rPr lang="en-US">
                <a:ea typeface="+mn-lt"/>
                <a:cs typeface="+mn-lt"/>
              </a:rPr>
              <a:t>providing labels for unlabeled data</a:t>
            </a:r>
            <a:endParaRPr lang="en-US">
              <a:ea typeface="+mn-lt"/>
              <a:cs typeface="+mn-lt"/>
            </a:endParaRPr>
          </a:p>
          <a:p>
            <a:pPr marL="742950" lvl="1" indent="-285750">
              <a:buFont typeface="Arial" panose="020B0604020202020204"/>
              <a:buChar char="•"/>
            </a:pPr>
            <a:r>
              <a:rPr lang="en-US">
                <a:ea typeface="+mn-lt"/>
                <a:cs typeface="+mn-lt"/>
              </a:rPr>
              <a:t>adjusting model parameters</a:t>
            </a:r>
            <a:endParaRPr lang="en-US">
              <a:cs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GPT models comparison</a:t>
            </a:r>
            <a:endParaRPr lang="en-US"/>
          </a:p>
        </p:txBody>
      </p:sp>
      <p:graphicFrame>
        <p:nvGraphicFramePr>
          <p:cNvPr id="10" name="Content Placeholder 9"/>
          <p:cNvGraphicFramePr>
            <a:graphicFrameLocks noGrp="1"/>
          </p:cNvGraphicFramePr>
          <p:nvPr>
            <p:ph idx="1"/>
            <p:custDataLst>
              <p:tags r:id="rId1"/>
            </p:custDataLst>
          </p:nvPr>
        </p:nvGraphicFramePr>
        <p:xfrm>
          <a:off x="777443" y="1436601"/>
          <a:ext cx="10622531" cy="4908916"/>
        </p:xfrm>
        <a:graphic>
          <a:graphicData uri="http://schemas.openxmlformats.org/drawingml/2006/table">
            <a:tbl>
              <a:tblPr firstRow="1" bandRow="1">
                <a:tableStyleId>{5C22544A-7EE6-4342-B048-85BDC9FD1C3A}</a:tableStyleId>
              </a:tblPr>
              <a:tblGrid>
                <a:gridCol w="1814285"/>
                <a:gridCol w="1387927"/>
                <a:gridCol w="1578428"/>
                <a:gridCol w="1758136"/>
                <a:gridCol w="1282620"/>
                <a:gridCol w="1295033"/>
                <a:gridCol w="1506102"/>
              </a:tblGrid>
              <a:tr h="640080">
                <a:tc>
                  <a:txBody>
                    <a:bodyPr/>
                    <a:lstStyle/>
                    <a:p>
                      <a:pPr>
                        <a:buNone/>
                      </a:pPr>
                      <a:r>
                        <a:rPr lang="en-US" sz="1200"/>
                        <a:t>features/model</a:t>
                      </a:r>
                      <a:endParaRPr lang="en-US" sz="1200"/>
                    </a:p>
                  </a:txBody>
                  <a:tcPr/>
                </a:tc>
                <a:tc>
                  <a:txBody>
                    <a:bodyPr/>
                    <a:lstStyle/>
                    <a:p>
                      <a:pPr>
                        <a:buNone/>
                      </a:pPr>
                      <a:r>
                        <a:rPr lang="en-US" sz="1200"/>
                        <a:t>GPT-4</a:t>
                      </a:r>
                      <a:endParaRPr lang="en-US" sz="1200"/>
                    </a:p>
                  </a:txBody>
                  <a:tcPr/>
                </a:tc>
                <a:tc>
                  <a:txBody>
                    <a:bodyPr/>
                    <a:lstStyle/>
                    <a:p>
                      <a:pPr>
                        <a:buNone/>
                      </a:pPr>
                      <a:r>
                        <a:rPr lang="en-US" sz="1200"/>
                        <a:t>GPT-3.5</a:t>
                      </a:r>
                      <a:endParaRPr lang="en-US" sz="1200"/>
                    </a:p>
                    <a:p>
                      <a:pPr>
                        <a:buNone/>
                      </a:pPr>
                      <a:r>
                        <a:rPr lang="en-US" sz="1200"/>
                        <a:t>/</a:t>
                      </a:r>
                      <a:r>
                        <a:rPr lang="en-US" sz="1200" err="1"/>
                        <a:t>InstructGPT</a:t>
                      </a:r>
                      <a:r>
                        <a:rPr lang="en-US" sz="1200"/>
                        <a:t> </a:t>
                      </a:r>
                      <a:endParaRPr lang="en-US" sz="1200"/>
                    </a:p>
                  </a:txBody>
                  <a:tcPr/>
                </a:tc>
                <a:tc>
                  <a:txBody>
                    <a:bodyPr/>
                    <a:lstStyle/>
                    <a:p>
                      <a:pPr>
                        <a:buNone/>
                      </a:pPr>
                      <a:r>
                        <a:rPr lang="en-US" sz="1200"/>
                        <a:t>GPT-3</a:t>
                      </a:r>
                      <a:endParaRPr lang="en-US" sz="1200"/>
                    </a:p>
                  </a:txBody>
                  <a:tcPr/>
                </a:tc>
                <a:tc>
                  <a:txBody>
                    <a:bodyPr/>
                    <a:lstStyle/>
                    <a:p>
                      <a:pPr>
                        <a:buNone/>
                      </a:pPr>
                      <a:r>
                        <a:rPr lang="en-US" sz="1200"/>
                        <a:t>GPT-2</a:t>
                      </a:r>
                      <a:endParaRPr lang="en-US" sz="1200"/>
                    </a:p>
                  </a:txBody>
                  <a:tcPr/>
                </a:tc>
                <a:tc>
                  <a:txBody>
                    <a:bodyPr/>
                    <a:lstStyle/>
                    <a:p>
                      <a:pPr>
                        <a:buNone/>
                      </a:pPr>
                      <a:r>
                        <a:rPr lang="en-US" sz="1200">
                          <a:sym typeface="+mn-ea"/>
                        </a:rPr>
                        <a:t>GPT-1</a:t>
                      </a:r>
                      <a:endParaRPr lang="en-US" sz="1200">
                        <a:sym typeface="+mn-ea"/>
                      </a:endParaRPr>
                    </a:p>
                  </a:txBody>
                  <a:tcPr/>
                </a:tc>
                <a:tc>
                  <a:txBody>
                    <a:bodyPr/>
                    <a:lstStyle/>
                    <a:p>
                      <a:pPr>
                        <a:buNone/>
                      </a:pPr>
                      <a:r>
                        <a:rPr lang="en-US" sz="1200">
                          <a:sym typeface="+mn-ea"/>
                        </a:rPr>
                        <a:t>BERT</a:t>
                      </a:r>
                      <a:endParaRPr lang="en-US" sz="1200"/>
                    </a:p>
                    <a:p>
                      <a:pPr>
                        <a:buNone/>
                      </a:pPr>
                      <a:endParaRPr lang="en-US" sz="1200"/>
                    </a:p>
                  </a:txBody>
                  <a:tcPr/>
                </a:tc>
              </a:tr>
              <a:tr h="318975">
                <a:tc>
                  <a:txBody>
                    <a:bodyPr/>
                    <a:lstStyle/>
                    <a:p>
                      <a:pPr lvl="0">
                        <a:buNone/>
                      </a:pPr>
                      <a:r>
                        <a:rPr lang="en-US" sz="1200"/>
                        <a:t>feature</a:t>
                      </a:r>
                      <a:endParaRPr lang="en-US" sz="1200"/>
                    </a:p>
                  </a:txBody>
                  <a:tcPr/>
                </a:tc>
                <a:tc>
                  <a:txBody>
                    <a:bodyPr/>
                    <a:lstStyle/>
                    <a:p>
                      <a:pPr lvl="0">
                        <a:buNone/>
                      </a:pPr>
                      <a:r>
                        <a:rPr lang="en-US" sz="1200"/>
                        <a:t>multimodal</a:t>
                      </a:r>
                      <a:endParaRPr lang="en-US" sz="1200"/>
                    </a:p>
                  </a:txBody>
                  <a:tcPr/>
                </a:tc>
                <a:tc>
                  <a:txBody>
                    <a:bodyPr/>
                    <a:lstStyle/>
                    <a:p>
                      <a:pPr lvl="0">
                        <a:buNone/>
                      </a:pPr>
                      <a:r>
                        <a:rPr lang="en-US" sz="1200"/>
                        <a:t>RLHF</a:t>
                      </a:r>
                      <a:endParaRPr lang="en-US" sz="1200"/>
                    </a:p>
                  </a:txBody>
                  <a:tcPr/>
                </a:tc>
                <a:tc>
                  <a:txBody>
                    <a:bodyPr/>
                    <a:lstStyle/>
                    <a:p>
                      <a:pPr lvl="0">
                        <a:buNone/>
                      </a:pPr>
                      <a:r>
                        <a:rPr lang="en-US" sz="1200" b="0" i="0" u="none" strike="noStrike" noProof="0"/>
                        <a:t>Few-shot learning</a:t>
                      </a:r>
                      <a:endParaRPr lang="en-US">
                        <a:sym typeface="+mn-ea"/>
                      </a:endParaRPr>
                    </a:p>
                  </a:txBody>
                  <a:tcPr/>
                </a:tc>
                <a:tc>
                  <a:txBody>
                    <a:bodyPr/>
                    <a:lstStyle/>
                    <a:p>
                      <a:pPr lvl="0">
                        <a:buNone/>
                      </a:pPr>
                      <a:r>
                        <a:rPr lang="en-US" sz="1200" noProof="0">
                          <a:sym typeface="+mn-ea"/>
                        </a:rPr>
                        <a:t>zero-shot learning</a:t>
                      </a:r>
                      <a:endParaRPr lang="en-US"/>
                    </a:p>
                  </a:txBody>
                  <a:tcPr/>
                </a:tc>
                <a:tc>
                  <a:txBody>
                    <a:bodyPr/>
                    <a:lstStyle/>
                    <a:p>
                      <a:pPr lvl="0">
                        <a:buNone/>
                      </a:pPr>
                      <a:r>
                        <a:rPr lang="en-US" sz="1200"/>
                        <a:t>Generative pretrained</a:t>
                      </a:r>
                      <a:endParaRPr lang="en-US" sz="1200"/>
                    </a:p>
                  </a:txBody>
                  <a:tcPr/>
                </a:tc>
                <a:tc>
                  <a:txBody>
                    <a:bodyPr/>
                    <a:lstStyle/>
                    <a:p>
                      <a:pPr lvl="0">
                        <a:buNone/>
                      </a:pPr>
                      <a:r>
                        <a:rPr lang="en-US" sz="1200"/>
                        <a:t>Contextualized word embedding</a:t>
                      </a:r>
                      <a:endParaRPr lang="en-US" sz="1200"/>
                    </a:p>
                  </a:txBody>
                  <a:tcPr/>
                </a:tc>
              </a:tr>
              <a:tr h="318976">
                <a:tc>
                  <a:txBody>
                    <a:bodyPr/>
                    <a:lstStyle/>
                    <a:p>
                      <a:pPr>
                        <a:buNone/>
                      </a:pPr>
                      <a:r>
                        <a:rPr lang="en-US" sz="1200"/>
                        <a:t>parameters</a:t>
                      </a:r>
                      <a:endParaRPr lang="en-US" sz="1200"/>
                    </a:p>
                  </a:txBody>
                  <a:tcPr/>
                </a:tc>
                <a:tc>
                  <a:txBody>
                    <a:bodyPr/>
                    <a:lstStyle/>
                    <a:p>
                      <a:pPr>
                        <a:buNone/>
                      </a:pPr>
                      <a:r>
                        <a:rPr lang="en-US" sz="1200"/>
                        <a:t>100T</a:t>
                      </a:r>
                      <a:endParaRPr lang="en-US" sz="1200"/>
                    </a:p>
                  </a:txBody>
                  <a:tcPr/>
                </a:tc>
                <a:tc>
                  <a:txBody>
                    <a:bodyPr/>
                    <a:lstStyle/>
                    <a:p>
                      <a:pPr>
                        <a:buNone/>
                      </a:pPr>
                      <a:r>
                        <a:rPr lang="en-US" sz="1200"/>
                        <a:t>1.3B</a:t>
                      </a:r>
                      <a:endParaRPr lang="en-US" sz="1200"/>
                    </a:p>
                  </a:txBody>
                  <a:tcPr/>
                </a:tc>
                <a:tc>
                  <a:txBody>
                    <a:bodyPr/>
                    <a:lstStyle/>
                    <a:p>
                      <a:pPr>
                        <a:buNone/>
                      </a:pPr>
                      <a:r>
                        <a:rPr lang="en-US" sz="1200">
                          <a:sym typeface="+mn-ea"/>
                        </a:rPr>
                        <a:t>175B</a:t>
                      </a:r>
                      <a:endParaRPr lang="en-US" sz="1200">
                        <a:sym typeface="+mn-ea"/>
                      </a:endParaRPr>
                    </a:p>
                  </a:txBody>
                  <a:tcPr/>
                </a:tc>
                <a:tc>
                  <a:txBody>
                    <a:bodyPr/>
                    <a:lstStyle/>
                    <a:p>
                      <a:pPr>
                        <a:buNone/>
                      </a:pPr>
                      <a:r>
                        <a:rPr lang="en-US" sz="1200"/>
                        <a:t>1.5B</a:t>
                      </a:r>
                      <a:endParaRPr lang="en-US" sz="1200"/>
                    </a:p>
                  </a:txBody>
                  <a:tcPr/>
                </a:tc>
                <a:tc>
                  <a:txBody>
                    <a:bodyPr/>
                    <a:lstStyle/>
                    <a:p>
                      <a:pPr>
                        <a:buNone/>
                      </a:pPr>
                      <a:r>
                        <a:rPr lang="en-US" sz="1200"/>
                        <a:t>117M</a:t>
                      </a:r>
                      <a:endParaRPr lang="en-US" sz="1200"/>
                    </a:p>
                  </a:txBody>
                  <a:tcPr/>
                </a:tc>
                <a:tc>
                  <a:txBody>
                    <a:bodyPr/>
                    <a:lstStyle/>
                    <a:p>
                      <a:pPr>
                        <a:buNone/>
                      </a:pPr>
                      <a:r>
                        <a:rPr lang="en-US" sz="1200"/>
                        <a:t>340M</a:t>
                      </a:r>
                      <a:endParaRPr lang="en-US" sz="1200"/>
                    </a:p>
                  </a:txBody>
                  <a:tcPr/>
                </a:tc>
              </a:tr>
              <a:tr h="394335">
                <a:tc>
                  <a:txBody>
                    <a:bodyPr/>
                    <a:lstStyle/>
                    <a:p>
                      <a:pPr>
                        <a:buNone/>
                      </a:pPr>
                      <a:r>
                        <a:rPr lang="en-US" sz="1200"/>
                        <a:t>year</a:t>
                      </a:r>
                      <a:endParaRPr lang="en-US" sz="1200"/>
                    </a:p>
                  </a:txBody>
                  <a:tcPr/>
                </a:tc>
                <a:tc>
                  <a:txBody>
                    <a:bodyPr/>
                    <a:lstStyle/>
                    <a:p>
                      <a:pPr>
                        <a:buNone/>
                      </a:pPr>
                      <a:r>
                        <a:rPr lang="en-US" sz="1200"/>
                        <a:t>2023</a:t>
                      </a:r>
                      <a:endParaRPr lang="en-US" sz="1200"/>
                    </a:p>
                  </a:txBody>
                  <a:tcPr/>
                </a:tc>
                <a:tc>
                  <a:txBody>
                    <a:bodyPr/>
                    <a:lstStyle/>
                    <a:p>
                      <a:pPr>
                        <a:buNone/>
                      </a:pPr>
                      <a:r>
                        <a:rPr lang="en-US" sz="1200"/>
                        <a:t>2022</a:t>
                      </a:r>
                      <a:endParaRPr lang="en-US" sz="1200"/>
                    </a:p>
                  </a:txBody>
                  <a:tcPr/>
                </a:tc>
                <a:tc>
                  <a:txBody>
                    <a:bodyPr/>
                    <a:lstStyle/>
                    <a:p>
                      <a:pPr>
                        <a:buNone/>
                      </a:pPr>
                      <a:r>
                        <a:rPr lang="en-US" sz="1200"/>
                        <a:t>2020</a:t>
                      </a:r>
                      <a:endParaRPr lang="en-US" sz="1200"/>
                    </a:p>
                  </a:txBody>
                  <a:tcPr/>
                </a:tc>
                <a:tc>
                  <a:txBody>
                    <a:bodyPr/>
                    <a:lstStyle/>
                    <a:p>
                      <a:pPr>
                        <a:buNone/>
                      </a:pPr>
                      <a:r>
                        <a:rPr lang="en-US" sz="1200"/>
                        <a:t>2019</a:t>
                      </a:r>
                      <a:endParaRPr lang="en-US" sz="1200"/>
                    </a:p>
                  </a:txBody>
                  <a:tcPr/>
                </a:tc>
                <a:tc>
                  <a:txBody>
                    <a:bodyPr/>
                    <a:lstStyle/>
                    <a:p>
                      <a:pPr>
                        <a:buNone/>
                      </a:pPr>
                      <a:r>
                        <a:rPr lang="en-US" sz="1200"/>
                        <a:t>2018</a:t>
                      </a:r>
                      <a:endParaRPr lang="en-US" sz="1200"/>
                    </a:p>
                  </a:txBody>
                  <a:tcPr/>
                </a:tc>
                <a:tc>
                  <a:txBody>
                    <a:bodyPr/>
                    <a:lstStyle/>
                    <a:p>
                      <a:pPr>
                        <a:buNone/>
                      </a:pPr>
                      <a:r>
                        <a:rPr lang="en-US" sz="1200"/>
                        <a:t>2018</a:t>
                      </a:r>
                      <a:endParaRPr lang="en-US" sz="1200"/>
                    </a:p>
                  </a:txBody>
                  <a:tcPr/>
                </a:tc>
              </a:tr>
              <a:tr h="457200">
                <a:tc>
                  <a:txBody>
                    <a:bodyPr/>
                    <a:lstStyle/>
                    <a:p>
                      <a:pPr>
                        <a:buNone/>
                      </a:pPr>
                      <a:r>
                        <a:rPr lang="en-US" sz="1200">
                          <a:sym typeface="+mn-ea"/>
                        </a:rPr>
                        <a:t>storage</a:t>
                      </a:r>
                      <a:endParaRPr lang="en-US" sz="1200"/>
                    </a:p>
                    <a:p>
                      <a:pPr>
                        <a:buNone/>
                      </a:pPr>
                      <a:endParaRPr lang="en-US" sz="1200"/>
                    </a:p>
                  </a:txBody>
                  <a:tcPr/>
                </a:tc>
                <a:tc>
                  <a:txBody>
                    <a:bodyPr/>
                    <a:lstStyle/>
                    <a:p>
                      <a:pPr>
                        <a:buNone/>
                      </a:pPr>
                      <a:endParaRPr lang="en-US" sz="1200"/>
                    </a:p>
                  </a:txBody>
                  <a:tcPr/>
                </a:tc>
                <a:tc>
                  <a:txBody>
                    <a:bodyPr/>
                    <a:lstStyle/>
                    <a:p>
                      <a:pPr>
                        <a:buNone/>
                      </a:pPr>
                      <a:endParaRPr lang="en-US" sz="1200"/>
                    </a:p>
                  </a:txBody>
                  <a:tcPr/>
                </a:tc>
                <a:tc>
                  <a:txBody>
                    <a:bodyPr/>
                    <a:lstStyle/>
                    <a:p>
                      <a:pPr>
                        <a:buNone/>
                      </a:pPr>
                      <a:r>
                        <a:rPr lang="en-US" sz="1200"/>
                        <a:t>800GB</a:t>
                      </a:r>
                      <a:endParaRPr lang="en-US" sz="1200"/>
                    </a:p>
                  </a:txBody>
                  <a:tcPr/>
                </a:tc>
                <a:tc>
                  <a:txBody>
                    <a:bodyPr/>
                    <a:lstStyle/>
                    <a:p>
                      <a:pPr>
                        <a:buNone/>
                      </a:pPr>
                      <a:r>
                        <a:rPr lang="en-US" sz="1200"/>
                        <a:t>6.5 GB</a:t>
                      </a:r>
                      <a:endParaRPr lang="en-US" sz="1200"/>
                    </a:p>
                  </a:txBody>
                  <a:tcPr/>
                </a:tc>
                <a:tc>
                  <a:txBody>
                    <a:bodyPr/>
                    <a:lstStyle/>
                    <a:p>
                      <a:pPr>
                        <a:buNone/>
                      </a:pPr>
                      <a:endParaRPr lang="en-US" sz="1200"/>
                    </a:p>
                  </a:txBody>
                  <a:tcPr/>
                </a:tc>
                <a:tc>
                  <a:txBody>
                    <a:bodyPr/>
                    <a:lstStyle/>
                    <a:p>
                      <a:pPr>
                        <a:buNone/>
                      </a:pPr>
                      <a:r>
                        <a:rPr lang="en-US" sz="1200">
                          <a:sym typeface="+mn-ea"/>
                        </a:rPr>
                        <a:t>1.2GB</a:t>
                      </a:r>
                      <a:endParaRPr lang="en-US" sz="1200"/>
                    </a:p>
                  </a:txBody>
                  <a:tcPr/>
                </a:tc>
              </a:tr>
              <a:tr h="336697">
                <a:tc>
                  <a:txBody>
                    <a:bodyPr/>
                    <a:lstStyle/>
                    <a:p>
                      <a:pPr>
                        <a:buNone/>
                      </a:pPr>
                      <a:r>
                        <a:rPr lang="en-US" sz="1200"/>
                        <a:t>corpus</a:t>
                      </a:r>
                      <a:endParaRPr lang="en-US" sz="1200"/>
                    </a:p>
                  </a:txBody>
                  <a:tcPr/>
                </a:tc>
                <a:tc>
                  <a:txBody>
                    <a:bodyPr/>
                    <a:lstStyle/>
                    <a:p>
                      <a:pPr>
                        <a:buNone/>
                      </a:pPr>
                      <a:endParaRPr lang="en-US" sz="1200"/>
                    </a:p>
                  </a:txBody>
                  <a:tcPr/>
                </a:tc>
                <a:tc>
                  <a:txBody>
                    <a:bodyPr/>
                    <a:lstStyle/>
                    <a:p>
                      <a:pPr>
                        <a:buNone/>
                      </a:pPr>
                      <a:endParaRPr lang="en-US" sz="1200"/>
                    </a:p>
                  </a:txBody>
                  <a:tcPr/>
                </a:tc>
                <a:tc>
                  <a:txBody>
                    <a:bodyPr/>
                    <a:lstStyle/>
                    <a:p>
                      <a:pPr>
                        <a:buNone/>
                      </a:pPr>
                      <a:r>
                        <a:rPr lang="en-US" sz="1200"/>
                        <a:t>600GB</a:t>
                      </a:r>
                      <a:endParaRPr lang="en-US" sz="1200"/>
                    </a:p>
                    <a:p>
                      <a:pPr lvl="0">
                        <a:buNone/>
                      </a:pPr>
                      <a:r>
                        <a:rPr lang="en-US" sz="1200" b="0" i="0" u="none" strike="noStrike" noProof="0">
                          <a:latin typeface="Calibri"/>
                        </a:rPr>
                        <a:t>Common Crawl, WebText2, Books1, Books2 and Wikipedia.</a:t>
                      </a:r>
                      <a:endParaRPr lang="en-US"/>
                    </a:p>
                  </a:txBody>
                  <a:tcPr/>
                </a:tc>
                <a:tc>
                  <a:txBody>
                    <a:bodyPr/>
                    <a:lstStyle/>
                    <a:p>
                      <a:pPr>
                        <a:buNone/>
                      </a:pPr>
                      <a:r>
                        <a:rPr lang="en-US" sz="1200"/>
                        <a:t>40GB </a:t>
                      </a:r>
                      <a:endParaRPr lang="en-US" sz="1200"/>
                    </a:p>
                    <a:p>
                      <a:pPr lvl="0">
                        <a:buNone/>
                      </a:pPr>
                      <a:r>
                        <a:rPr lang="en-US" sz="1200" b="0" i="0" u="none" strike="noStrike" noProof="0" err="1">
                          <a:latin typeface="Calibri"/>
                        </a:rPr>
                        <a:t>WebText (Reddit posts with at least 3 upvotes)</a:t>
                      </a:r>
                      <a:endParaRPr lang="en-US" sz="1200" b="0" i="0" u="none" strike="noStrike" noProof="0" err="1">
                        <a:latin typeface="Calibri"/>
                      </a:endParaRPr>
                    </a:p>
                  </a:txBody>
                  <a:tcPr/>
                </a:tc>
                <a:tc>
                  <a:txBody>
                    <a:bodyPr/>
                    <a:lstStyle/>
                    <a:p>
                      <a:pPr>
                        <a:buNone/>
                      </a:pPr>
                      <a:r>
                        <a:rPr lang="en-US" sz="1200"/>
                        <a:t>5GB</a:t>
                      </a:r>
                      <a:endParaRPr lang="en-US" sz="1200"/>
                    </a:p>
                    <a:p>
                      <a:pPr lvl="0">
                        <a:buNone/>
                      </a:pPr>
                      <a:r>
                        <a:rPr lang="en-US" sz="1200"/>
                        <a:t>Book Corpus</a:t>
                      </a:r>
                      <a:endParaRPr lang="en-US" sz="1200"/>
                    </a:p>
                  </a:txBody>
                  <a:tcPr/>
                </a:tc>
                <a:tc>
                  <a:txBody>
                    <a:bodyPr/>
                    <a:lstStyle/>
                    <a:p>
                      <a:pPr>
                        <a:buNone/>
                      </a:pPr>
                      <a:r>
                        <a:rPr lang="en-US" sz="1200"/>
                        <a:t>16GB</a:t>
                      </a:r>
                      <a:endParaRPr lang="en-US" sz="1200"/>
                    </a:p>
                  </a:txBody>
                  <a:tcPr/>
                </a:tc>
              </a:tr>
              <a:tr h="457200">
                <a:tc>
                  <a:txBody>
                    <a:bodyPr/>
                    <a:lstStyle/>
                    <a:p>
                      <a:pPr>
                        <a:buNone/>
                      </a:pPr>
                      <a:r>
                        <a:rPr lang="en-US" sz="1200"/>
                        <a:t>context token size</a:t>
                      </a:r>
                      <a:endParaRPr lang="en-US" sz="1200"/>
                    </a:p>
                  </a:txBody>
                  <a:tcPr/>
                </a:tc>
                <a:tc>
                  <a:txBody>
                    <a:bodyPr/>
                    <a:lstStyle/>
                    <a:p>
                      <a:pPr>
                        <a:buNone/>
                      </a:pPr>
                      <a:r>
                        <a:rPr lang="en-US" sz="1200"/>
                        <a:t>32768/8192</a:t>
                      </a:r>
                      <a:endParaRPr lang="en-US" sz="1200"/>
                    </a:p>
                  </a:txBody>
                  <a:tcPr/>
                </a:tc>
                <a:tc>
                  <a:txBody>
                    <a:bodyPr/>
                    <a:lstStyle/>
                    <a:p>
                      <a:pPr>
                        <a:buNone/>
                      </a:pPr>
                      <a:r>
                        <a:rPr lang="en-US" sz="1200"/>
                        <a:t>4096</a:t>
                      </a:r>
                      <a:endParaRPr lang="en-US" sz="1200"/>
                    </a:p>
                  </a:txBody>
                  <a:tcPr/>
                </a:tc>
                <a:tc>
                  <a:txBody>
                    <a:bodyPr/>
                    <a:lstStyle/>
                    <a:p>
                      <a:pPr>
                        <a:buNone/>
                      </a:pPr>
                      <a:r>
                        <a:rPr lang="en-US" sz="1200"/>
                        <a:t>2048</a:t>
                      </a:r>
                      <a:endParaRPr lang="en-US" sz="1200"/>
                    </a:p>
                  </a:txBody>
                  <a:tcPr/>
                </a:tc>
                <a:tc>
                  <a:txBody>
                    <a:bodyPr/>
                    <a:lstStyle/>
                    <a:p>
                      <a:pPr>
                        <a:buNone/>
                      </a:pPr>
                      <a:r>
                        <a:rPr lang="en-US" sz="1200"/>
                        <a:t>1024</a:t>
                      </a:r>
                      <a:endParaRPr lang="en-US" sz="1200"/>
                    </a:p>
                  </a:txBody>
                  <a:tcPr/>
                </a:tc>
                <a:tc>
                  <a:txBody>
                    <a:bodyPr/>
                    <a:lstStyle/>
                    <a:p>
                      <a:pPr>
                        <a:buNone/>
                      </a:pPr>
                      <a:r>
                        <a:rPr lang="en-US" sz="1200"/>
                        <a:t>512</a:t>
                      </a:r>
                      <a:endParaRPr lang="en-US" sz="1200"/>
                    </a:p>
                  </a:txBody>
                  <a:tcPr/>
                </a:tc>
                <a:tc>
                  <a:txBody>
                    <a:bodyPr/>
                    <a:lstStyle/>
                    <a:p>
                      <a:pPr>
                        <a:buNone/>
                      </a:pPr>
                      <a:r>
                        <a:rPr lang="en-US" sz="1200"/>
                        <a:t>512</a:t>
                      </a:r>
                      <a:endParaRPr lang="en-US" sz="1200"/>
                    </a:p>
                  </a:txBody>
                  <a:tcPr/>
                </a:tc>
              </a:tr>
              <a:tr h="301255">
                <a:tc>
                  <a:txBody>
                    <a:bodyPr/>
                    <a:lstStyle/>
                    <a:p>
                      <a:pPr>
                        <a:buNone/>
                      </a:pPr>
                      <a:r>
                        <a:rPr lang="en-US" sz="1200"/>
                        <a:t>word embedding size</a:t>
                      </a:r>
                      <a:endParaRPr lang="en-US" sz="1200"/>
                    </a:p>
                  </a:txBody>
                  <a:tcPr/>
                </a:tc>
                <a:tc>
                  <a:txBody>
                    <a:bodyPr/>
                    <a:lstStyle/>
                    <a:p>
                      <a:pPr>
                        <a:buNone/>
                      </a:pPr>
                      <a:endParaRPr lang="en-US" sz="1200"/>
                    </a:p>
                  </a:txBody>
                  <a:tcPr/>
                </a:tc>
                <a:tc>
                  <a:txBody>
                    <a:bodyPr/>
                    <a:lstStyle/>
                    <a:p>
                      <a:pPr>
                        <a:buNone/>
                      </a:pPr>
                      <a:endParaRPr lang="en-US" sz="1200"/>
                    </a:p>
                  </a:txBody>
                  <a:tcPr/>
                </a:tc>
                <a:tc>
                  <a:txBody>
                    <a:bodyPr/>
                    <a:lstStyle/>
                    <a:p>
                      <a:pPr>
                        <a:buNone/>
                      </a:pPr>
                      <a:r>
                        <a:rPr lang="en-US" sz="1200"/>
                        <a:t>12288</a:t>
                      </a:r>
                      <a:endParaRPr lang="en-US" sz="1200"/>
                    </a:p>
                  </a:txBody>
                  <a:tcPr/>
                </a:tc>
                <a:tc>
                  <a:txBody>
                    <a:bodyPr/>
                    <a:lstStyle/>
                    <a:p>
                      <a:pPr>
                        <a:buNone/>
                      </a:pPr>
                      <a:r>
                        <a:rPr lang="en-US" sz="1200"/>
                        <a:t>1600</a:t>
                      </a:r>
                      <a:endParaRPr lang="en-US" sz="1200"/>
                    </a:p>
                  </a:txBody>
                  <a:tcPr/>
                </a:tc>
                <a:tc>
                  <a:txBody>
                    <a:bodyPr/>
                    <a:lstStyle/>
                    <a:p>
                      <a:pPr>
                        <a:buNone/>
                      </a:pPr>
                      <a:r>
                        <a:rPr lang="en-US" sz="1200"/>
                        <a:t>768</a:t>
                      </a:r>
                      <a:endParaRPr lang="en-US" sz="1200"/>
                    </a:p>
                  </a:txBody>
                  <a:tcPr/>
                </a:tc>
                <a:tc>
                  <a:txBody>
                    <a:bodyPr/>
                    <a:lstStyle/>
                    <a:p>
                      <a:pPr>
                        <a:buNone/>
                      </a:pPr>
                      <a:r>
                        <a:rPr lang="en-US" sz="1200"/>
                        <a:t>1024</a:t>
                      </a:r>
                      <a:endParaRPr lang="en-US" sz="1200"/>
                    </a:p>
                  </a:txBody>
                  <a:tcPr/>
                </a:tc>
              </a:tr>
              <a:tr h="318976">
                <a:tc>
                  <a:txBody>
                    <a:bodyPr/>
                    <a:lstStyle/>
                    <a:p>
                      <a:pPr lvl="0">
                        <a:buNone/>
                      </a:pPr>
                      <a:r>
                        <a:rPr lang="en-US" sz="1200"/>
                        <a:t>depth</a:t>
                      </a:r>
                      <a:endParaRPr lang="en-US" sz="1200"/>
                    </a:p>
                  </a:txBody>
                  <a:tcPr/>
                </a:tc>
                <a:tc>
                  <a:txBody>
                    <a:bodyPr/>
                    <a:lstStyle/>
                    <a:p>
                      <a:pPr lvl="0">
                        <a:buNone/>
                      </a:pPr>
                      <a:endParaRPr lang="en-US" sz="1200"/>
                    </a:p>
                  </a:txBody>
                  <a:tcPr/>
                </a:tc>
                <a:tc>
                  <a:txBody>
                    <a:bodyPr/>
                    <a:lstStyle/>
                    <a:p>
                      <a:pPr lvl="0">
                        <a:buNone/>
                      </a:pPr>
                      <a:endParaRPr lang="en-US" sz="1200"/>
                    </a:p>
                  </a:txBody>
                  <a:tcPr/>
                </a:tc>
                <a:tc>
                  <a:txBody>
                    <a:bodyPr/>
                    <a:lstStyle/>
                    <a:p>
                      <a:pPr lvl="0">
                        <a:buNone/>
                      </a:pPr>
                      <a:r>
                        <a:rPr lang="en-US" sz="1200"/>
                        <a:t>96</a:t>
                      </a:r>
                      <a:endParaRPr lang="en-US" sz="1200"/>
                    </a:p>
                  </a:txBody>
                  <a:tcPr/>
                </a:tc>
                <a:tc>
                  <a:txBody>
                    <a:bodyPr/>
                    <a:lstStyle/>
                    <a:p>
                      <a:pPr lvl="0">
                        <a:buNone/>
                      </a:pPr>
                      <a:r>
                        <a:rPr lang="en-US" sz="1200"/>
                        <a:t>48</a:t>
                      </a:r>
                      <a:endParaRPr lang="en-US" sz="1200"/>
                    </a:p>
                  </a:txBody>
                  <a:tcPr/>
                </a:tc>
                <a:tc>
                  <a:txBody>
                    <a:bodyPr/>
                    <a:lstStyle/>
                    <a:p>
                      <a:pPr lvl="0">
                        <a:buNone/>
                      </a:pPr>
                      <a:r>
                        <a:rPr lang="en-US" sz="1200"/>
                        <a:t>12</a:t>
                      </a:r>
                      <a:endParaRPr lang="en-US" sz="1200"/>
                    </a:p>
                  </a:txBody>
                  <a:tcPr/>
                </a:tc>
                <a:tc>
                  <a:txBody>
                    <a:bodyPr/>
                    <a:lstStyle/>
                    <a:p>
                      <a:pPr lvl="0">
                        <a:buNone/>
                      </a:pPr>
                      <a:endParaRPr lang="en-US" sz="1200"/>
                    </a:p>
                  </a:txBody>
                  <a:tcPr/>
                </a:tc>
              </a:tr>
              <a:tr h="283534">
                <a:tc>
                  <a:txBody>
                    <a:bodyPr/>
                    <a:lstStyle/>
                    <a:p>
                      <a:pPr lvl="0">
                        <a:buNone/>
                      </a:pPr>
                      <a:r>
                        <a:rPr lang="en-US" sz="1200"/>
                        <a:t>Attention heads</a:t>
                      </a:r>
                      <a:endParaRPr lang="en-US" sz="1200"/>
                    </a:p>
                  </a:txBody>
                  <a:tcPr/>
                </a:tc>
                <a:tc>
                  <a:txBody>
                    <a:bodyPr/>
                    <a:lstStyle/>
                    <a:p>
                      <a:pPr lvl="0">
                        <a:buNone/>
                      </a:pPr>
                      <a:endParaRPr lang="en-US" sz="1200"/>
                    </a:p>
                  </a:txBody>
                  <a:tcPr/>
                </a:tc>
                <a:tc>
                  <a:txBody>
                    <a:bodyPr/>
                    <a:lstStyle/>
                    <a:p>
                      <a:pPr lvl="0">
                        <a:buNone/>
                      </a:pPr>
                      <a:endParaRPr lang="en-US" sz="1200"/>
                    </a:p>
                  </a:txBody>
                  <a:tcPr/>
                </a:tc>
                <a:tc>
                  <a:txBody>
                    <a:bodyPr/>
                    <a:lstStyle/>
                    <a:p>
                      <a:pPr lvl="0">
                        <a:buNone/>
                      </a:pPr>
                      <a:r>
                        <a:rPr lang="en-US" sz="1200"/>
                        <a:t>96</a:t>
                      </a:r>
                      <a:endParaRPr lang="en-US" sz="1200"/>
                    </a:p>
                  </a:txBody>
                  <a:tcPr/>
                </a:tc>
                <a:tc>
                  <a:txBody>
                    <a:bodyPr/>
                    <a:lstStyle/>
                    <a:p>
                      <a:pPr lvl="0">
                        <a:buNone/>
                      </a:pPr>
                      <a:r>
                        <a:rPr lang="en-US" sz="1200"/>
                        <a:t>12</a:t>
                      </a:r>
                      <a:endParaRPr lang="en-US" sz="1200"/>
                    </a:p>
                  </a:txBody>
                  <a:tcPr/>
                </a:tc>
                <a:tc>
                  <a:txBody>
                    <a:bodyPr/>
                    <a:lstStyle/>
                    <a:p>
                      <a:pPr lvl="0">
                        <a:buNone/>
                      </a:pPr>
                      <a:r>
                        <a:rPr lang="en-US" sz="1200"/>
                        <a:t>12</a:t>
                      </a:r>
                      <a:endParaRPr lang="en-US" sz="1200"/>
                    </a:p>
                  </a:txBody>
                  <a:tcPr/>
                </a:tc>
                <a:tc>
                  <a:txBody>
                    <a:bodyPr/>
                    <a:lstStyle/>
                    <a:p>
                      <a:pPr lvl="0">
                        <a:buNone/>
                      </a:pPr>
                      <a:endParaRPr lang="en-US" sz="1200"/>
                    </a:p>
                  </a:txBody>
                  <a:tcPr/>
                </a:tc>
              </a:tr>
              <a:tr h="365760">
                <a:tc>
                  <a:txBody>
                    <a:bodyPr/>
                    <a:lstStyle/>
                    <a:p>
                      <a:pPr>
                        <a:buNone/>
                      </a:pPr>
                      <a:r>
                        <a:rPr lang="en-US" sz="1200"/>
                        <a:t>capacity</a:t>
                      </a:r>
                      <a:endParaRPr lang="en-US" sz="1200"/>
                    </a:p>
                  </a:txBody>
                  <a:tcPr/>
                </a:tc>
                <a:tc>
                  <a:txBody>
                    <a:bodyPr/>
                    <a:lstStyle/>
                    <a:p>
                      <a:pPr>
                        <a:buNone/>
                      </a:pPr>
                      <a:r>
                        <a:rPr lang="en-US" sz="1200"/>
                        <a:t>Image to text</a:t>
                      </a:r>
                      <a:endParaRPr lang="en-US" sz="1200"/>
                    </a:p>
                  </a:txBody>
                  <a:tcPr/>
                </a:tc>
                <a:tc>
                  <a:txBody>
                    <a:bodyPr/>
                    <a:lstStyle/>
                    <a:p>
                      <a:pPr>
                        <a:buNone/>
                      </a:pPr>
                      <a:r>
                        <a:rPr lang="en-US" sz="1200"/>
                        <a:t>Question answering</a:t>
                      </a:r>
                      <a:endParaRPr lang="en-US" sz="1200" err="1"/>
                    </a:p>
                  </a:txBody>
                  <a:tcPr/>
                </a:tc>
                <a:tc>
                  <a:txBody>
                    <a:bodyPr/>
                    <a:lstStyle/>
                    <a:p>
                      <a:pPr>
                        <a:buNone/>
                      </a:pPr>
                      <a:r>
                        <a:rPr lang="en-US" sz="1200"/>
                        <a:t>Write code, write articles</a:t>
                      </a:r>
                      <a:endParaRPr lang="en-US" sz="1200"/>
                    </a:p>
                  </a:txBody>
                  <a:tcPr/>
                </a:tc>
                <a:tc>
                  <a:txBody>
                    <a:bodyPr/>
                    <a:lstStyle/>
                    <a:p>
                      <a:pPr>
                        <a:buNone/>
                      </a:pPr>
                      <a:endParaRPr lang="en-US" sz="1200"/>
                    </a:p>
                  </a:txBody>
                  <a:tcPr/>
                </a:tc>
                <a:tc>
                  <a:txBody>
                    <a:bodyPr/>
                    <a:lstStyle/>
                    <a:p>
                      <a:pPr>
                        <a:buNone/>
                      </a:pPr>
                      <a:r>
                        <a:rPr lang="en-US" sz="1200"/>
                        <a:t>Classification, translation</a:t>
                      </a:r>
                      <a:endParaRPr lang="en-US" sz="1200"/>
                    </a:p>
                  </a:txBody>
                  <a:tcPr/>
                </a:tc>
                <a:tc>
                  <a:txBody>
                    <a:bodyPr/>
                    <a:lstStyle/>
                    <a:p>
                      <a:pPr>
                        <a:buNone/>
                      </a:pPr>
                      <a:r>
                        <a:rPr lang="en-US" sz="1200"/>
                        <a:t>Classification, sentiment analysis</a:t>
                      </a:r>
                      <a:endParaRPr lang="en-US" sz="1200"/>
                    </a:p>
                  </a:txBody>
                  <a:tcPr/>
                </a:tc>
              </a:tr>
            </a:tbl>
          </a:graphicData>
        </a:graphic>
      </p:graphicFrame>
      <p:sp>
        <p:nvSpPr>
          <p:cNvPr id="11" name="Text Box 10"/>
          <p:cNvSpPr txBox="1"/>
          <p:nvPr/>
        </p:nvSpPr>
        <p:spPr>
          <a:xfrm>
            <a:off x="6469026" y="459739"/>
            <a:ext cx="6630035" cy="829945"/>
          </a:xfrm>
          <a:prstGeom prst="rect">
            <a:avLst/>
          </a:prstGeom>
          <a:noFill/>
        </p:spPr>
        <p:txBody>
          <a:bodyPr wrap="square" rtlCol="0" anchor="t">
            <a:spAutoFit/>
          </a:bodyPr>
          <a:lstStyle/>
          <a:p>
            <a:pPr>
              <a:buNone/>
            </a:pPr>
            <a:r>
              <a:rPr lang="en-US" sz="1600">
                <a:sym typeface="+mn-ea"/>
              </a:rPr>
              <a:t>T: trillion 10</a:t>
            </a:r>
            <a:r>
              <a:rPr lang="en-US" sz="1600" baseline="30000">
                <a:sym typeface="+mn-ea"/>
              </a:rPr>
              <a:t>12 </a:t>
            </a:r>
            <a:r>
              <a:rPr lang="en-US" sz="1600"/>
              <a:t>B: billion </a:t>
            </a:r>
            <a:r>
              <a:rPr lang="en-US" sz="1600">
                <a:sym typeface="+mn-ea"/>
              </a:rPr>
              <a:t>10</a:t>
            </a:r>
            <a:r>
              <a:rPr lang="en-US" sz="1600" baseline="30000">
                <a:sym typeface="+mn-ea"/>
              </a:rPr>
              <a:t>9  </a:t>
            </a:r>
            <a:r>
              <a:rPr lang="en-US" sz="1600"/>
              <a:t>M: million </a:t>
            </a:r>
            <a:r>
              <a:rPr lang="en-US" sz="1600">
                <a:sym typeface="+mn-ea"/>
              </a:rPr>
              <a:t>10</a:t>
            </a:r>
            <a:r>
              <a:rPr lang="en-US" sz="1600" baseline="30000">
                <a:sym typeface="+mn-ea"/>
              </a:rPr>
              <a:t>6</a:t>
            </a:r>
            <a:endParaRPr lang="en-US" sz="1600" baseline="30000">
              <a:sym typeface="+mn-ea"/>
            </a:endParaRPr>
          </a:p>
          <a:p>
            <a:pPr>
              <a:buNone/>
            </a:pPr>
            <a:r>
              <a:rPr lang="en-US" sz="1600">
                <a:sym typeface="+mn-ea"/>
              </a:rPr>
              <a:t>human brain: 100B neurons and 100T synapses</a:t>
            </a:r>
            <a:endParaRPr lang="en-US" sz="1600"/>
          </a:p>
          <a:p>
            <a:pPr>
              <a:buNone/>
            </a:pPr>
            <a:endParaRPr lang="en-US" sz="16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7700" y="258445"/>
            <a:ext cx="11181715" cy="1325880"/>
          </a:xfrm>
        </p:spPr>
        <p:txBody>
          <a:bodyPr>
            <a:normAutofit fontScale="90000"/>
          </a:bodyPr>
          <a:lstStyle/>
          <a:p>
            <a:r>
              <a:rPr lang="en-US" err="1"/>
              <a:t>ChatGPT</a:t>
            </a:r>
            <a:r>
              <a:rPr lang="en-US"/>
              <a:t> = instruction fine-tuning on QA task</a:t>
            </a:r>
            <a:endParaRPr lang="en-US"/>
          </a:p>
        </p:txBody>
      </p:sp>
      <p:pic>
        <p:nvPicPr>
          <p:cNvPr id="4" name="Picture 4" descr="A picture containing text, businesscard&#10;&#10;Description automatically generated"/>
          <p:cNvPicPr>
            <a:picLocks noGrp="1" noChangeAspect="1"/>
          </p:cNvPicPr>
          <p:nvPr>
            <p:ph idx="1"/>
          </p:nvPr>
        </p:nvPicPr>
        <p:blipFill>
          <a:blip r:embed="rId1"/>
          <a:stretch>
            <a:fillRect/>
          </a:stretch>
        </p:blipFill>
        <p:spPr>
          <a:xfrm>
            <a:off x="2641996" y="1825625"/>
            <a:ext cx="6527007" cy="4351338"/>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model size</a:t>
            </a:r>
            <a:endParaRPr lang="en-US"/>
          </a:p>
        </p:txBody>
      </p:sp>
      <p:pic>
        <p:nvPicPr>
          <p:cNvPr id="11" name="Content Placeholder 10"/>
          <p:cNvPicPr>
            <a:picLocks noGrp="1" noChangeAspect="1"/>
          </p:cNvPicPr>
          <p:nvPr>
            <p:ph idx="1"/>
          </p:nvPr>
        </p:nvPicPr>
        <p:blipFill>
          <a:blip r:embed="rId1"/>
          <a:stretch>
            <a:fillRect/>
          </a:stretch>
        </p:blipFill>
        <p:spPr>
          <a:xfrm>
            <a:off x="2573655" y="1924685"/>
            <a:ext cx="5664835" cy="383476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context window</a:t>
            </a:r>
            <a:endParaRPr lang="en-US"/>
          </a:p>
        </p:txBody>
      </p:sp>
      <p:pic>
        <p:nvPicPr>
          <p:cNvPr id="4" name="Content Placeholder 3"/>
          <p:cNvPicPr>
            <a:picLocks noGrp="1" noChangeAspect="1"/>
          </p:cNvPicPr>
          <p:nvPr>
            <p:ph idx="1"/>
          </p:nvPr>
        </p:nvPicPr>
        <p:blipFill>
          <a:blip r:embed="rId1"/>
          <a:stretch>
            <a:fillRect/>
          </a:stretch>
        </p:blipFill>
        <p:spPr>
          <a:xfrm>
            <a:off x="2037080" y="1825625"/>
            <a:ext cx="7735570" cy="435165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capacity</a:t>
            </a:r>
            <a:endParaRPr lang="en-US"/>
          </a:p>
        </p:txBody>
      </p:sp>
      <p:pic>
        <p:nvPicPr>
          <p:cNvPr id="4" name="Content Placeholder 3"/>
          <p:cNvPicPr>
            <a:picLocks noGrp="1" noChangeAspect="1"/>
          </p:cNvPicPr>
          <p:nvPr>
            <p:ph idx="1"/>
          </p:nvPr>
        </p:nvPicPr>
        <p:blipFill>
          <a:blip r:embed="rId1"/>
          <a:stretch>
            <a:fillRect/>
          </a:stretch>
        </p:blipFill>
        <p:spPr>
          <a:xfrm>
            <a:off x="2037080" y="1825625"/>
            <a:ext cx="7735570" cy="435165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GPT vs. Transformer</a:t>
            </a:r>
            <a:endParaRPr lang="en-US"/>
          </a:p>
        </p:txBody>
      </p:sp>
      <p:sp>
        <p:nvSpPr>
          <p:cNvPr id="3" name="Content Placeholder 2"/>
          <p:cNvSpPr>
            <a:spLocks noGrp="1"/>
          </p:cNvSpPr>
          <p:nvPr>
            <p:ph idx="1"/>
          </p:nvPr>
        </p:nvSpPr>
        <p:spPr/>
        <p:txBody>
          <a:bodyPr>
            <a:normAutofit fontScale="80000"/>
          </a:bodyPr>
          <a:p>
            <a:r>
              <a:rPr lang="en-US"/>
              <a:t>remove encoder part of Transformer</a:t>
            </a:r>
            <a:endParaRPr lang="en-US"/>
          </a:p>
          <a:p>
            <a:pPr lvl="1"/>
            <a:r>
              <a:rPr lang="en-US" sz="2055">
                <a:sym typeface="+mn-ea"/>
              </a:rPr>
              <a:t>GPT task is language modeling, the modified decoder architecture is sufficient for that</a:t>
            </a:r>
            <a:endParaRPr lang="en-US" sz="2055"/>
          </a:p>
          <a:p>
            <a:pPr lvl="1"/>
            <a:r>
              <a:rPr lang="en-US" sz="2055">
                <a:sym typeface="+mn-ea"/>
              </a:rPr>
              <a:t>Transformer was designed for </a:t>
            </a:r>
            <a:r>
              <a:rPr lang="en-US" sz="2055">
                <a:sym typeface="+mn-ea"/>
              </a:rPr>
              <a:t>sequence-to-sequence tasks</a:t>
            </a:r>
            <a:r>
              <a:rPr lang="en-US" sz="2055">
                <a:sym typeface="+mn-ea"/>
              </a:rPr>
              <a:t> beyond language modeling</a:t>
            </a:r>
            <a:endParaRPr lang="en-US" sz="2055"/>
          </a:p>
          <a:p>
            <a:r>
              <a:rPr lang="en-US" sz="2400">
                <a:sym typeface="+mn-ea"/>
              </a:rPr>
              <a:t>2 step Semi-supervised learning: unsupervised pre-training on language modelling + supervised fine-tuning on specific task</a:t>
            </a:r>
            <a:endParaRPr lang="en-US" sz="2400">
              <a:sym typeface="+mn-ea"/>
            </a:endParaRPr>
          </a:p>
          <a:p>
            <a:r>
              <a:rPr lang="en-US" sz="2400"/>
              <a:t>Layer Normalization: </a:t>
            </a:r>
            <a:endParaRPr lang="en-US" sz="2400"/>
          </a:p>
          <a:p>
            <a:pPr lvl="1"/>
            <a:r>
              <a:rPr lang="en-US" sz="2055"/>
              <a:t>Transformer: layer normalization after the residual connection</a:t>
            </a:r>
            <a:endParaRPr lang="en-US" sz="2055"/>
          </a:p>
          <a:p>
            <a:pPr lvl="1"/>
            <a:r>
              <a:rPr lang="en-US" sz="2055"/>
              <a:t>GPT: layer normalization before the residual connection.  improved convergence during training.</a:t>
            </a:r>
            <a:endParaRPr lang="en-US" sz="2055"/>
          </a:p>
          <a:p>
            <a:pPr lvl="0"/>
            <a:r>
              <a:rPr lang="en-US" sz="2395"/>
              <a:t>Unified Input Representation for different tasks:</a:t>
            </a:r>
            <a:endParaRPr lang="en-US" sz="2395"/>
          </a:p>
          <a:p>
            <a:pPr lvl="1"/>
            <a:r>
              <a:rPr lang="en-US" sz="2050"/>
              <a:t> The model processes the input as a single sequence of tokens, including both input text and target text (if available), separated by a special delimiter token </a:t>
            </a:r>
            <a:endParaRPr lang="en-US" sz="2050"/>
          </a:p>
          <a:p>
            <a:pPr lvl="1"/>
            <a:r>
              <a:rPr lang="en-US" sz="2050"/>
              <a:t>e.g., &lt;|endoftext|&gt;</a:t>
            </a:r>
            <a:endParaRPr lang="en-US" sz="2050"/>
          </a:p>
          <a:p>
            <a:endParaRPr lang="en-US"/>
          </a:p>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03-gpt3-training-step-back-prop"/>
          <p:cNvPicPr>
            <a:picLocks noGrp="1" noChangeAspect="1"/>
          </p:cNvPicPr>
          <p:nvPr>
            <p:ph idx="1"/>
          </p:nvPr>
        </p:nvPicPr>
        <p:blipFill>
          <a:blip r:embed="rId1"/>
          <a:stretch>
            <a:fillRect/>
          </a:stretch>
        </p:blipFill>
        <p:spPr>
          <a:xfrm>
            <a:off x="911860" y="1953895"/>
            <a:ext cx="6144895" cy="3452495"/>
          </a:xfrm>
          <a:prstGeom prst="rect">
            <a:avLst/>
          </a:prstGeom>
        </p:spPr>
      </p:pic>
      <p:sp>
        <p:nvSpPr>
          <p:cNvPr id="2" name="Title 1"/>
          <p:cNvSpPr>
            <a:spLocks noGrp="1"/>
          </p:cNvSpPr>
          <p:nvPr>
            <p:ph type="title"/>
          </p:nvPr>
        </p:nvSpPr>
        <p:spPr/>
        <p:txBody>
          <a:bodyPr>
            <a:normAutofit fontScale="90000"/>
          </a:bodyPr>
          <a:lstStyle/>
          <a:p>
            <a:r>
              <a:rPr lang="en-US" sz="3200"/>
              <a:t>Semi-supervised learning: </a:t>
            </a:r>
            <a:br>
              <a:rPr lang="en-US" sz="3200"/>
            </a:br>
            <a:r>
              <a:rPr lang="en-US" sz="3200"/>
              <a:t>unsupervised pre-training on language modelling</a:t>
            </a:r>
            <a:br>
              <a:rPr lang="en-US" sz="3200"/>
            </a:br>
            <a:r>
              <a:rPr lang="en-US" sz="3200"/>
              <a:t>+ supervised fine-tuning on specific task</a:t>
            </a:r>
            <a:endParaRPr lang="en-US" sz="3200"/>
          </a:p>
        </p:txBody>
      </p:sp>
      <p:pic>
        <p:nvPicPr>
          <p:cNvPr id="5" name="Picture 4"/>
          <p:cNvPicPr>
            <a:picLocks noChangeAspect="1"/>
          </p:cNvPicPr>
          <p:nvPr/>
        </p:nvPicPr>
        <p:blipFill>
          <a:blip r:embed="rId2"/>
          <a:srcRect l="6844" t="18740" r="63334"/>
          <a:stretch>
            <a:fillRect/>
          </a:stretch>
        </p:blipFill>
        <p:spPr>
          <a:xfrm>
            <a:off x="213995" y="2459355"/>
            <a:ext cx="1555115" cy="2334895"/>
          </a:xfrm>
          <a:prstGeom prst="rect">
            <a:avLst/>
          </a:prstGeom>
        </p:spPr>
      </p:pic>
      <p:pic>
        <p:nvPicPr>
          <p:cNvPr id="15" name="Picture 14"/>
          <p:cNvPicPr>
            <a:picLocks noChangeAspect="1"/>
          </p:cNvPicPr>
          <p:nvPr/>
        </p:nvPicPr>
        <p:blipFill>
          <a:blip r:embed="rId3"/>
          <a:stretch>
            <a:fillRect/>
          </a:stretch>
        </p:blipFill>
        <p:spPr>
          <a:xfrm>
            <a:off x="1675130" y="3442335"/>
            <a:ext cx="469900" cy="368300"/>
          </a:xfrm>
          <a:prstGeom prst="rect">
            <a:avLst/>
          </a:prstGeom>
        </p:spPr>
      </p:pic>
      <p:pic>
        <p:nvPicPr>
          <p:cNvPr id="13" name="Picture 12" descr="10-gpt3-fine-tuning"/>
          <p:cNvPicPr>
            <a:picLocks noChangeAspect="1"/>
          </p:cNvPicPr>
          <p:nvPr/>
        </p:nvPicPr>
        <p:blipFill>
          <a:blip r:embed="rId4"/>
          <a:stretch>
            <a:fillRect/>
          </a:stretch>
        </p:blipFill>
        <p:spPr>
          <a:xfrm>
            <a:off x="5155565" y="2026285"/>
            <a:ext cx="5849620" cy="3307080"/>
          </a:xfrm>
          <a:prstGeom prst="rect">
            <a:avLst/>
          </a:prstGeom>
        </p:spPr>
      </p:pic>
      <p:pic>
        <p:nvPicPr>
          <p:cNvPr id="21" name="Picture 20"/>
          <p:cNvPicPr>
            <a:picLocks noChangeAspect="1"/>
          </p:cNvPicPr>
          <p:nvPr/>
        </p:nvPicPr>
        <p:blipFill>
          <a:blip r:embed="rId5"/>
          <a:stretch>
            <a:fillRect/>
          </a:stretch>
        </p:blipFill>
        <p:spPr>
          <a:xfrm>
            <a:off x="5280025" y="1584325"/>
            <a:ext cx="850900" cy="3749675"/>
          </a:xfrm>
          <a:prstGeom prst="rect">
            <a:avLst/>
          </a:prstGeom>
        </p:spPr>
      </p:pic>
      <p:grpSp>
        <p:nvGrpSpPr>
          <p:cNvPr id="18" name="Group 17"/>
          <p:cNvGrpSpPr/>
          <p:nvPr/>
        </p:nvGrpSpPr>
        <p:grpSpPr>
          <a:xfrm>
            <a:off x="5642787" y="2737485"/>
            <a:ext cx="1457460" cy="2101185"/>
            <a:chOff x="10009" y="4330"/>
            <a:chExt cx="2949" cy="3985"/>
          </a:xfrm>
        </p:grpSpPr>
        <p:pic>
          <p:nvPicPr>
            <p:cNvPr id="17" name="Picture 16"/>
            <p:cNvPicPr>
              <a:picLocks noChangeAspect="1"/>
            </p:cNvPicPr>
            <p:nvPr/>
          </p:nvPicPr>
          <p:blipFill>
            <a:blip r:embed="rId6"/>
            <a:srcRect r="7120"/>
            <a:stretch>
              <a:fillRect/>
            </a:stretch>
          </p:blipFill>
          <p:spPr>
            <a:xfrm>
              <a:off x="10009" y="4330"/>
              <a:ext cx="2949" cy="3985"/>
            </a:xfrm>
            <a:prstGeom prst="rect">
              <a:avLst/>
            </a:prstGeom>
          </p:spPr>
        </p:pic>
        <p:sp>
          <p:nvSpPr>
            <p:cNvPr id="16" name="Text Box 15"/>
            <p:cNvSpPr txBox="1"/>
            <p:nvPr/>
          </p:nvSpPr>
          <p:spPr>
            <a:xfrm>
              <a:off x="10326" y="4555"/>
              <a:ext cx="2631" cy="639"/>
            </a:xfrm>
            <a:prstGeom prst="rect">
              <a:avLst/>
            </a:prstGeom>
            <a:noFill/>
          </p:spPr>
          <p:txBody>
            <a:bodyPr wrap="square" rtlCol="0">
              <a:spAutoFit/>
            </a:bodyPr>
            <a:lstStyle/>
            <a:p>
              <a:r>
                <a:rPr lang="en-US" sz="1600">
                  <a:solidFill>
                    <a:schemeClr val="bg1"/>
                  </a:solidFill>
                </a:rPr>
                <a:t>pretrained</a:t>
              </a:r>
              <a:endParaRPr lang="en-US" sz="1600">
                <a:solidFill>
                  <a:schemeClr val="bg1"/>
                </a:solidFill>
              </a:endParaRPr>
            </a:p>
          </p:txBody>
        </p:sp>
      </p:grpSp>
      <p:pic>
        <p:nvPicPr>
          <p:cNvPr id="22" name="Picture 21"/>
          <p:cNvPicPr>
            <a:picLocks noChangeAspect="1"/>
          </p:cNvPicPr>
          <p:nvPr/>
        </p:nvPicPr>
        <p:blipFill>
          <a:blip r:embed="rId7"/>
          <a:stretch>
            <a:fillRect/>
          </a:stretch>
        </p:blipFill>
        <p:spPr>
          <a:xfrm>
            <a:off x="5185410" y="3509010"/>
            <a:ext cx="457200" cy="342900"/>
          </a:xfrm>
          <a:prstGeom prst="rect">
            <a:avLst/>
          </a:prstGeom>
        </p:spPr>
      </p:pic>
      <p:sp>
        <p:nvSpPr>
          <p:cNvPr id="6" name="TextBox 5"/>
          <p:cNvSpPr txBox="1"/>
          <p:nvPr/>
        </p:nvSpPr>
        <p:spPr>
          <a:xfrm>
            <a:off x="370840" y="5334000"/>
            <a:ext cx="4785360" cy="64516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US" err="1"/>
              <a:t>cheap large Unlabelled</a:t>
            </a:r>
            <a:r>
              <a:rPr lang="en-US"/>
              <a:t> data </a:t>
            </a:r>
            <a:endParaRPr lang="en-US"/>
          </a:p>
          <a:p>
            <a:pPr algn="ctr"/>
            <a:r>
              <a:rPr lang="en-US">
                <a:cs typeface="Calibri"/>
              </a:rPr>
              <a:t>build on general language understanding</a:t>
            </a:r>
            <a:endParaRPr lang="en-US">
              <a:cs typeface="Calibri"/>
            </a:endParaRPr>
          </a:p>
        </p:txBody>
      </p:sp>
      <p:sp>
        <p:nvSpPr>
          <p:cNvPr id="7" name="TextBox 6"/>
          <p:cNvSpPr txBox="1"/>
          <p:nvPr/>
        </p:nvSpPr>
        <p:spPr>
          <a:xfrm>
            <a:off x="6254750" y="5334000"/>
            <a:ext cx="4391660" cy="64516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US"/>
              <a:t>expensive small Labelled data </a:t>
            </a:r>
            <a:endParaRPr lang="en-US"/>
          </a:p>
          <a:p>
            <a:pPr algn="ctr"/>
            <a:r>
              <a:rPr lang="en-US">
                <a:cs typeface="Calibri"/>
              </a:rPr>
              <a:t>build on generalization on specific task</a:t>
            </a:r>
            <a:endParaRPr lang="en-US">
              <a:cs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cs typeface="Calibri"/>
              </a:rPr>
              <a:t>objective</a:t>
            </a:r>
            <a:endParaRPr lang="en-US"/>
          </a:p>
        </p:txBody>
      </p:sp>
      <p:pic>
        <p:nvPicPr>
          <p:cNvPr id="4" name="Picture 4" descr="Text&#10;&#10;Description automatically generated"/>
          <p:cNvPicPr>
            <a:picLocks noGrp="1" noChangeAspect="1"/>
          </p:cNvPicPr>
          <p:nvPr>
            <p:ph idx="1"/>
          </p:nvPr>
        </p:nvPicPr>
        <p:blipFill>
          <a:blip r:embed="rId1"/>
          <a:stretch>
            <a:fillRect/>
          </a:stretch>
        </p:blipFill>
        <p:spPr>
          <a:xfrm>
            <a:off x="3276600" y="2068438"/>
            <a:ext cx="5257800" cy="1047750"/>
          </a:xfrm>
        </p:spPr>
      </p:pic>
      <p:sp>
        <p:nvSpPr>
          <p:cNvPr id="5" name="TextBox 4"/>
          <p:cNvSpPr txBox="1"/>
          <p:nvPr/>
        </p:nvSpPr>
        <p:spPr>
          <a:xfrm>
            <a:off x="1125415" y="3938953"/>
            <a:ext cx="8768861" cy="119888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cs typeface="Calibri"/>
              </a:rPr>
              <a:t>L1: objective of language modelling</a:t>
            </a:r>
            <a:r>
              <a:rPr lang="en-US">
                <a:ea typeface="+mn-lt"/>
                <a:cs typeface="+mn-lt"/>
              </a:rPr>
              <a:t>: predict next token given a sequence of tokens</a:t>
            </a:r>
            <a:endParaRPr lang="en-US">
              <a:ea typeface="+mn-lt"/>
              <a:cs typeface="+mn-lt"/>
            </a:endParaRPr>
          </a:p>
          <a:p>
            <a:endParaRPr lang="en-US">
              <a:cs typeface="Calibri"/>
            </a:endParaRPr>
          </a:p>
          <a:p>
            <a:r>
              <a:rPr lang="en-US">
                <a:cs typeface="Calibri"/>
              </a:rPr>
              <a:t>L2: objective of supervised fine-tuning: predict label given a sequence of tokens</a:t>
            </a:r>
            <a:endParaRPr lang="en-US">
              <a:cs typeface="Calibri"/>
            </a:endParaRPr>
          </a:p>
          <a:p>
            <a:endParaRPr lang="en-US">
              <a:cs typeface="Calibri"/>
            </a:endParaRPr>
          </a:p>
        </p:txBody>
      </p:sp>
      <p:pic>
        <p:nvPicPr>
          <p:cNvPr id="6" name="Picture 6" descr="Text&#10;&#10;Description automatically generated"/>
          <p:cNvPicPr>
            <a:picLocks noChangeAspect="1"/>
          </p:cNvPicPr>
          <p:nvPr/>
        </p:nvPicPr>
        <p:blipFill>
          <a:blip r:embed="rId2"/>
          <a:stretch>
            <a:fillRect/>
          </a:stretch>
        </p:blipFill>
        <p:spPr>
          <a:xfrm>
            <a:off x="1125253" y="5137757"/>
            <a:ext cx="2743200" cy="689719"/>
          </a:xfrm>
          <a:prstGeom prst="rect">
            <a:avLst/>
          </a:prstGeom>
        </p:spPr>
      </p:pic>
    </p:spTree>
  </p:cSld>
  <p:clrMapOvr>
    <a:masterClrMapping/>
  </p:clrMapOvr>
</p:sld>
</file>

<file path=ppt/tags/tag1.xml><?xml version="1.0" encoding="utf-8"?>
<p:tagLst xmlns:p="http://schemas.openxmlformats.org/presentationml/2006/main">
  <p:tag name="TABLE_ENDDRAG_ORIGIN_RECT" val="770*340"/>
  <p:tag name="TABLE_ENDDRAG_RECT" val="66*118*770*34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6545</Words>
  <Application>WPS Presentation</Application>
  <PresentationFormat>Widescreen</PresentationFormat>
  <Paragraphs>327</Paragraphs>
  <Slides>30</Slides>
  <Notes>9</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30</vt:i4>
      </vt:variant>
    </vt:vector>
  </HeadingPairs>
  <TitlesOfParts>
    <vt:vector size="46" baseType="lpstr">
      <vt:lpstr>Arial</vt:lpstr>
      <vt:lpstr>宋体</vt:lpstr>
      <vt:lpstr>Wingdings</vt:lpstr>
      <vt:lpstr>宋体</vt:lpstr>
      <vt:lpstr>汉仪书宋二KW</vt:lpstr>
      <vt:lpstr>Calibri</vt:lpstr>
      <vt:lpstr>Helvetica Neue</vt:lpstr>
      <vt:lpstr>Arial</vt:lpstr>
      <vt:lpstr>Arial Bold</vt:lpstr>
      <vt:lpstr>Helvetica</vt:lpstr>
      <vt:lpstr>微软雅黑</vt:lpstr>
      <vt:lpstr>汉仪旗黑</vt:lpstr>
      <vt:lpstr>宋体</vt:lpstr>
      <vt:lpstr>Arial Unicode MS</vt:lpstr>
      <vt:lpstr>Calibri</vt:lpstr>
      <vt:lpstr>Office 主题​​</vt:lpstr>
      <vt:lpstr>GPT </vt:lpstr>
      <vt:lpstr>GPT series: fine-tune and scale up</vt:lpstr>
      <vt:lpstr>GPT models comparison</vt:lpstr>
      <vt:lpstr>model size</vt:lpstr>
      <vt:lpstr>context window</vt:lpstr>
      <vt:lpstr>capacity</vt:lpstr>
      <vt:lpstr>GPT vs. Transformer</vt:lpstr>
      <vt:lpstr>Semi-supervised learning:  unsupervised pre-training on language modelling + supervised fine-tuning on specific task</vt:lpstr>
      <vt:lpstr>objective</vt:lpstr>
      <vt:lpstr>Transfer learning</vt:lpstr>
      <vt:lpstr>Downstream task</vt:lpstr>
      <vt:lpstr>GPT2 has million (106) parameters</vt:lpstr>
      <vt:lpstr>learnable parameters</vt:lpstr>
      <vt:lpstr>Why GPT donnot need a encoder?</vt:lpstr>
      <vt:lpstr>language modeling by autoregression</vt:lpstr>
      <vt:lpstr>architecture: Decoder Only Block</vt:lpstr>
      <vt:lpstr>Why GPT donnot need a encoder?</vt:lpstr>
      <vt:lpstr>Input = token embedding + positional encoding</vt:lpstr>
      <vt:lpstr>Concext size = 1024</vt:lpstr>
      <vt:lpstr>Role of self-attention:  understand context</vt:lpstr>
      <vt:lpstr>masked self-attention layer</vt:lpstr>
      <vt:lpstr>masked self-attention</vt:lpstr>
      <vt:lpstr>calculate self-attention output</vt:lpstr>
      <vt:lpstr>Position-wise FC Feedforward layer: 2-layer MLP</vt:lpstr>
      <vt:lpstr>layer normalization</vt:lpstr>
      <vt:lpstr>Output</vt:lpstr>
      <vt:lpstr>Supervised fine-tuning on specific task</vt:lpstr>
      <vt:lpstr>MuseNet-Music Generator uses GPT2</vt:lpstr>
      <vt:lpstr>GPT3.5 (InstructGPT)  = fine-tuned GPT3 + RLHF</vt:lpstr>
      <vt:lpstr>ChatGPT = fine-tuned GPT3.5 on QA task</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wenxinxu</dc:creator>
  <cp:lastModifiedBy>wenxinxu</cp:lastModifiedBy>
  <cp:revision>7</cp:revision>
  <dcterms:created xsi:type="dcterms:W3CDTF">2023-04-27T00:53:04Z</dcterms:created>
  <dcterms:modified xsi:type="dcterms:W3CDTF">2023-04-27T00:53:04Z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1033-4.6.1.7467</vt:lpwstr>
  </property>
  <property fmtid="{D5CDD505-2E9C-101B-9397-08002B2CF9AE}" pid="3" name="ICV">
    <vt:lpwstr>B24B4CF23272B63101101464346F26CE</vt:lpwstr>
  </property>
</Properties>
</file>

<file path=docProps/thumbnail.jpeg>
</file>